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drawing3.xml" ContentType="application/vnd.ms-office.drawingml.diagramDrawing+xml"/>
  <Override PartName="/ppt/diagrams/drawing2.xml" ContentType="application/vnd.ms-office.drawingml.diagramDrawing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876BC-C0D2-4690-95F7-C5053182DAE4}">
      <dsp:nvSpPr>
        <dsp:cNvPr id="0" name=""/>
        <dsp:cNvSpPr/>
      </dsp:nvSpPr>
      <dsp:spPr>
        <a:xfrm rot="10800000">
          <a:off x="1468624" y="319098"/>
          <a:ext cx="7329783" cy="1963702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631" tIns="91440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MUDRA Vision</a:t>
          </a:r>
          <a:endParaRPr lang="en-US" sz="2400" b="1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solidFill>
                <a:schemeClr val="tx1"/>
              </a:solidFill>
            </a:rPr>
            <a:t>To be an integrated financial and support services provider par excellence benchmarked with global best practices and standards for the bottom of the pyramid universe for their comprehensive economic and social development.</a:t>
          </a:r>
          <a:endParaRPr lang="en-US" sz="2000" b="0" kern="1200" dirty="0">
            <a:solidFill>
              <a:schemeClr val="tx1"/>
            </a:solidFill>
          </a:endParaRPr>
        </a:p>
      </dsp:txBody>
      <dsp:txXfrm rot="10800000">
        <a:off x="1959549" y="319098"/>
        <a:ext cx="6838858" cy="1963702"/>
      </dsp:txXfrm>
    </dsp:sp>
    <dsp:sp modelId="{982F9B60-B690-448A-A93B-6ED11267B293}">
      <dsp:nvSpPr>
        <dsp:cNvPr id="0" name=""/>
        <dsp:cNvSpPr/>
      </dsp:nvSpPr>
      <dsp:spPr>
        <a:xfrm>
          <a:off x="656037" y="562873"/>
          <a:ext cx="1466694" cy="140974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E1217-D7EC-4506-A617-8B800399AE07}">
      <dsp:nvSpPr>
        <dsp:cNvPr id="0" name=""/>
        <dsp:cNvSpPr/>
      </dsp:nvSpPr>
      <dsp:spPr>
        <a:xfrm rot="10800000">
          <a:off x="1469825" y="2366520"/>
          <a:ext cx="7327310" cy="1912910"/>
        </a:xfrm>
        <a:prstGeom prst="homePlat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631" tIns="91440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MUDRA Mission</a:t>
          </a:r>
          <a:endParaRPr lang="en-US" sz="2400" b="1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solidFill>
                <a:schemeClr val="tx1"/>
              </a:solidFill>
            </a:rPr>
            <a:t>To create an inclusive, sustainable and value based entrepreneurial culture, in collaboration with our partner institutions in achieving economic success and financial security.</a:t>
          </a:r>
          <a:endParaRPr lang="en-US" sz="2000" b="0" kern="1200" dirty="0">
            <a:solidFill>
              <a:schemeClr val="tx1"/>
            </a:solidFill>
          </a:endParaRPr>
        </a:p>
      </dsp:txBody>
      <dsp:txXfrm rot="10800000">
        <a:off x="1948052" y="2366520"/>
        <a:ext cx="6849083" cy="1912910"/>
      </dsp:txXfrm>
    </dsp:sp>
    <dsp:sp modelId="{ADF344F0-CA40-4CA8-84E3-C374E9404842}">
      <dsp:nvSpPr>
        <dsp:cNvPr id="0" name=""/>
        <dsp:cNvSpPr/>
      </dsp:nvSpPr>
      <dsp:spPr>
        <a:xfrm>
          <a:off x="757043" y="2620002"/>
          <a:ext cx="1467141" cy="141035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DFAE4-98BD-400F-BBCF-FB9A57C09469}">
      <dsp:nvSpPr>
        <dsp:cNvPr id="0" name=""/>
        <dsp:cNvSpPr/>
      </dsp:nvSpPr>
      <dsp:spPr>
        <a:xfrm rot="10800000">
          <a:off x="1468595" y="4400966"/>
          <a:ext cx="7327310" cy="1826874"/>
        </a:xfrm>
        <a:prstGeom prst="homePlat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631" tIns="91440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MUDRA Purpose</a:t>
          </a:r>
          <a:endParaRPr lang="en-US" sz="2400" b="1" kern="1200" dirty="0">
            <a:solidFill>
              <a:schemeClr val="tx1"/>
            </a:solidFill>
          </a:endParaRPr>
        </a:p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solidFill>
                <a:schemeClr val="tx1"/>
              </a:solidFill>
            </a:rPr>
            <a:t>Our basic purpose is to attain development in an inclusive and sustainable manner by supporting and promoting partner institutions and creating an ecosystem of growth for micro enterprises sector.</a:t>
          </a:r>
          <a:endParaRPr lang="en-US" sz="2000" b="0" kern="1200" dirty="0">
            <a:solidFill>
              <a:schemeClr val="tx1"/>
            </a:solidFill>
          </a:endParaRPr>
        </a:p>
      </dsp:txBody>
      <dsp:txXfrm rot="10800000">
        <a:off x="1925313" y="4400966"/>
        <a:ext cx="6870592" cy="1826874"/>
      </dsp:txXfrm>
    </dsp:sp>
    <dsp:sp modelId="{99FBA29C-A320-42F5-BB53-F8F6C30B80CD}">
      <dsp:nvSpPr>
        <dsp:cNvPr id="0" name=""/>
        <dsp:cNvSpPr/>
      </dsp:nvSpPr>
      <dsp:spPr>
        <a:xfrm>
          <a:off x="757155" y="4625211"/>
          <a:ext cx="1466694" cy="1409747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92525-C533-4607-BCE0-CE4F4790AF0A}">
      <dsp:nvSpPr>
        <dsp:cNvPr id="0" name=""/>
        <dsp:cNvSpPr/>
      </dsp:nvSpPr>
      <dsp:spPr>
        <a:xfrm>
          <a:off x="114195" y="0"/>
          <a:ext cx="8214913" cy="1802936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0D4DC5-4C48-418F-82F9-AE620AD5D44B}">
      <dsp:nvSpPr>
        <dsp:cNvPr id="0" name=""/>
        <dsp:cNvSpPr/>
      </dsp:nvSpPr>
      <dsp:spPr>
        <a:xfrm>
          <a:off x="254267" y="282878"/>
          <a:ext cx="3778461" cy="13250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288CE-F449-47F9-A3B4-EB2F6B792D25}">
      <dsp:nvSpPr>
        <dsp:cNvPr id="0" name=""/>
        <dsp:cNvSpPr/>
      </dsp:nvSpPr>
      <dsp:spPr>
        <a:xfrm rot="10800000">
          <a:off x="344384" y="1921422"/>
          <a:ext cx="3778461" cy="20938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kern="1200" dirty="0" smtClean="0">
              <a:solidFill>
                <a:schemeClr val="tx1"/>
              </a:solidFill>
            </a:rPr>
            <a:t>Any Indian Citizen who has a business plan for a non-farm sector income generating activity such as manufacturing, processing, trading or service sector and whose credit need is less than 10 lakh .</a:t>
          </a:r>
          <a:endParaRPr lang="en-US" sz="2000" b="0" kern="1200" dirty="0">
            <a:solidFill>
              <a:schemeClr val="tx1"/>
            </a:solidFill>
          </a:endParaRPr>
        </a:p>
      </dsp:txBody>
      <dsp:txXfrm rot="10800000">
        <a:off x="408779" y="1921422"/>
        <a:ext cx="3649671" cy="2029502"/>
      </dsp:txXfrm>
    </dsp:sp>
    <dsp:sp modelId="{EB861EA0-A05C-4CDD-9FF0-0F2D6225FEEB}">
      <dsp:nvSpPr>
        <dsp:cNvPr id="0" name=""/>
        <dsp:cNvSpPr/>
      </dsp:nvSpPr>
      <dsp:spPr>
        <a:xfrm>
          <a:off x="4410575" y="282878"/>
          <a:ext cx="3778461" cy="1325055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7" t="-108" r="-147" b="-108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9CD6A4-1919-4512-A3BE-D13DD0ED559E}">
      <dsp:nvSpPr>
        <dsp:cNvPr id="0" name=""/>
        <dsp:cNvSpPr/>
      </dsp:nvSpPr>
      <dsp:spPr>
        <a:xfrm rot="10800000">
          <a:off x="4461509" y="1921422"/>
          <a:ext cx="3778461" cy="2093897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b="0" kern="1200" dirty="0" smtClean="0">
              <a:solidFill>
                <a:schemeClr val="tx1"/>
              </a:solidFill>
            </a:rPr>
            <a:t>MUDRA Card will be a </a:t>
          </a:r>
          <a:r>
            <a:rPr lang="en-IN" sz="2000" b="0" kern="1200" dirty="0" err="1" smtClean="0">
              <a:solidFill>
                <a:schemeClr val="tx1"/>
              </a:solidFill>
            </a:rPr>
            <a:t>RuPay</a:t>
          </a:r>
          <a:r>
            <a:rPr lang="en-IN" sz="2000" b="0" kern="1200" dirty="0" smtClean="0">
              <a:solidFill>
                <a:schemeClr val="tx1"/>
              </a:solidFill>
            </a:rPr>
            <a:t> Debit Card which will provide a facility of working capital arrangement in the form of OD, it can be used at ATM, Bank </a:t>
          </a:r>
          <a:r>
            <a:rPr lang="en-IN" sz="2000" b="0" kern="1200" dirty="0" err="1" smtClean="0">
              <a:solidFill>
                <a:schemeClr val="tx1"/>
              </a:solidFill>
            </a:rPr>
            <a:t>Mitra</a:t>
          </a:r>
          <a:r>
            <a:rPr lang="en-IN" sz="2000" b="0" kern="1200" dirty="0" smtClean="0">
              <a:solidFill>
                <a:schemeClr val="tx1"/>
              </a:solidFill>
            </a:rPr>
            <a:t> &amp; </a:t>
          </a:r>
          <a:r>
            <a:rPr lang="en-IN" sz="2000" b="0" kern="1200" dirty="0" err="1" smtClean="0">
              <a:solidFill>
                <a:schemeClr val="tx1"/>
              </a:solidFill>
            </a:rPr>
            <a:t>PoS.</a:t>
          </a:r>
          <a:r>
            <a:rPr lang="en-IN" sz="2000" b="0" kern="1200" dirty="0" smtClean="0">
              <a:solidFill>
                <a:schemeClr val="tx1"/>
              </a:solidFill>
            </a:rPr>
            <a:t> </a:t>
          </a:r>
          <a:endParaRPr lang="en-US" sz="2000" b="0" kern="1200" dirty="0">
            <a:solidFill>
              <a:schemeClr val="tx1"/>
            </a:solidFill>
          </a:endParaRPr>
        </a:p>
      </dsp:txBody>
      <dsp:txXfrm rot="10800000">
        <a:off x="4525904" y="1921422"/>
        <a:ext cx="3649671" cy="2029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218C4-290F-49BC-997D-E28E54332F1E}">
      <dsp:nvSpPr>
        <dsp:cNvPr id="0" name=""/>
        <dsp:cNvSpPr/>
      </dsp:nvSpPr>
      <dsp:spPr>
        <a:xfrm>
          <a:off x="1259850" y="0"/>
          <a:ext cx="573030" cy="469239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56FA6-24FE-4F16-8FF2-B41B8B91D28D}">
      <dsp:nvSpPr>
        <dsp:cNvPr id="0" name=""/>
        <dsp:cNvSpPr/>
      </dsp:nvSpPr>
      <dsp:spPr>
        <a:xfrm>
          <a:off x="1432608" y="120863"/>
          <a:ext cx="227512" cy="227512"/>
        </a:xfrm>
        <a:prstGeom prst="chord">
          <a:avLst>
            <a:gd name="adj1" fmla="val 1168272"/>
            <a:gd name="adj2" fmla="val 9631728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30CA45-925A-4A59-833E-F60B91766E13}">
      <dsp:nvSpPr>
        <dsp:cNvPr id="0" name=""/>
        <dsp:cNvSpPr/>
      </dsp:nvSpPr>
      <dsp:spPr>
        <a:xfrm>
          <a:off x="1344373" y="468143"/>
          <a:ext cx="2042201" cy="5138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accent4">
                  <a:lumMod val="50000"/>
                </a:schemeClr>
              </a:solidFill>
            </a:rPr>
            <a:t>Upto</a:t>
          </a:r>
          <a:r>
            <a:rPr lang="en-US" sz="1800" b="1" kern="1200" dirty="0" smtClean="0">
              <a:solidFill>
                <a:schemeClr val="accent4">
                  <a:lumMod val="50000"/>
                </a:schemeClr>
              </a:solidFill>
            </a:rPr>
            <a:t> Rs.50,000/-</a:t>
          </a:r>
          <a:endParaRPr lang="en-US" sz="1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344373" y="468143"/>
        <a:ext cx="2042201" cy="513815"/>
      </dsp:txXfrm>
    </dsp:sp>
    <dsp:sp modelId="{E2E3070E-8D93-4FBA-8D24-FEB3454B946E}">
      <dsp:nvSpPr>
        <dsp:cNvPr id="0" name=""/>
        <dsp:cNvSpPr/>
      </dsp:nvSpPr>
      <dsp:spPr>
        <a:xfrm>
          <a:off x="1790505" y="91448"/>
          <a:ext cx="1307937" cy="284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Shishu</a:t>
          </a:r>
          <a:endParaRPr lang="en-US" sz="2400" kern="1200" dirty="0"/>
        </a:p>
      </dsp:txBody>
      <dsp:txXfrm>
        <a:off x="1790505" y="91448"/>
        <a:ext cx="1307937" cy="284390"/>
      </dsp:txXfrm>
    </dsp:sp>
    <dsp:sp modelId="{B12F580A-2366-441A-805B-4362C6DFC9DC}">
      <dsp:nvSpPr>
        <dsp:cNvPr id="0" name=""/>
        <dsp:cNvSpPr/>
      </dsp:nvSpPr>
      <dsp:spPr>
        <a:xfrm>
          <a:off x="3452321" y="127965"/>
          <a:ext cx="284390" cy="28439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73D82-3B62-4707-A3E1-4F5E9F76DCDC}">
      <dsp:nvSpPr>
        <dsp:cNvPr id="0" name=""/>
        <dsp:cNvSpPr/>
      </dsp:nvSpPr>
      <dsp:spPr>
        <a:xfrm>
          <a:off x="3342772" y="47541"/>
          <a:ext cx="503490" cy="445237"/>
        </a:xfrm>
        <a:prstGeom prst="chord">
          <a:avLst>
            <a:gd name="adj1" fmla="val 20431728"/>
            <a:gd name="adj2" fmla="val 11968272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54555-FD7B-4166-A534-EE4B8C6BF9EC}">
      <dsp:nvSpPr>
        <dsp:cNvPr id="0" name=""/>
        <dsp:cNvSpPr/>
      </dsp:nvSpPr>
      <dsp:spPr>
        <a:xfrm rot="10800000" flipV="1">
          <a:off x="3341482" y="471598"/>
          <a:ext cx="1935606" cy="347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>
                  <a:lumMod val="75000"/>
                </a:schemeClr>
              </a:solidFill>
            </a:rPr>
            <a:t>Rs.50,000 – 5  Lakh</a:t>
          </a:r>
          <a:endParaRPr lang="en-US" sz="1800" b="1" kern="1200" dirty="0">
            <a:solidFill>
              <a:schemeClr val="tx2">
                <a:lumMod val="75000"/>
              </a:schemeClr>
            </a:solidFill>
          </a:endParaRPr>
        </a:p>
      </dsp:txBody>
      <dsp:txXfrm rot="-10800000">
        <a:off x="3341482" y="471598"/>
        <a:ext cx="1935606" cy="347649"/>
      </dsp:txXfrm>
    </dsp:sp>
    <dsp:sp modelId="{E7ED7D27-B0D1-400A-A3D8-31C602F2C811}">
      <dsp:nvSpPr>
        <dsp:cNvPr id="0" name=""/>
        <dsp:cNvSpPr/>
      </dsp:nvSpPr>
      <dsp:spPr>
        <a:xfrm>
          <a:off x="3834030" y="116197"/>
          <a:ext cx="1338308" cy="313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Kishore</a:t>
          </a:r>
          <a:endParaRPr lang="en-US" sz="2400" b="1" kern="1200" dirty="0"/>
        </a:p>
      </dsp:txBody>
      <dsp:txXfrm>
        <a:off x="3834030" y="116197"/>
        <a:ext cx="1338308" cy="313978"/>
      </dsp:txXfrm>
    </dsp:sp>
    <dsp:sp modelId="{BFEC45AF-59B0-4A99-8302-F58820A0BD3B}">
      <dsp:nvSpPr>
        <dsp:cNvPr id="0" name=""/>
        <dsp:cNvSpPr/>
      </dsp:nvSpPr>
      <dsp:spPr>
        <a:xfrm>
          <a:off x="5580109" y="77553"/>
          <a:ext cx="284390" cy="284390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278C68-1E95-4525-898D-9776D355E518}">
      <dsp:nvSpPr>
        <dsp:cNvPr id="0" name=""/>
        <dsp:cNvSpPr/>
      </dsp:nvSpPr>
      <dsp:spPr>
        <a:xfrm>
          <a:off x="5483382" y="14134"/>
          <a:ext cx="477844" cy="411229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4476A9-567D-4FE6-887D-E282E9B83096}">
      <dsp:nvSpPr>
        <dsp:cNvPr id="0" name=""/>
        <dsp:cNvSpPr/>
      </dsp:nvSpPr>
      <dsp:spPr>
        <a:xfrm>
          <a:off x="5475911" y="494521"/>
          <a:ext cx="2201472" cy="5152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accent2">
                  <a:lumMod val="50000"/>
                </a:schemeClr>
              </a:solidFill>
            </a:rPr>
            <a:t>Rs.5 lakh – 10 Lakh</a:t>
          </a:r>
          <a:endParaRPr lang="en-US" sz="18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5475911" y="494521"/>
        <a:ext cx="2201472" cy="515287"/>
      </dsp:txXfrm>
    </dsp:sp>
    <dsp:sp modelId="{38984E7D-2D7E-46C1-98B7-75F88F39DF40}">
      <dsp:nvSpPr>
        <dsp:cNvPr id="0" name=""/>
        <dsp:cNvSpPr/>
      </dsp:nvSpPr>
      <dsp:spPr>
        <a:xfrm>
          <a:off x="5974866" y="112886"/>
          <a:ext cx="1113473" cy="284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Tarun</a:t>
          </a:r>
          <a:endParaRPr lang="en-US" sz="2400" b="1" kern="1200" dirty="0"/>
        </a:p>
      </dsp:txBody>
      <dsp:txXfrm>
        <a:off x="5974866" y="112886"/>
        <a:ext cx="1113473" cy="284390"/>
      </dsp:txXfrm>
    </dsp:sp>
  </dsp:spTree>
</dsp:drawing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76F9-E497-964F-8062-217F0A64F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159-8F73-7A4F-B2C4-2B986C4751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4559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76F9-E497-964F-8062-217F0A64F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159-8F73-7A4F-B2C4-2B986C4751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880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76F9-E497-964F-8062-217F0A64F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159-8F73-7A4F-B2C4-2B986C4751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99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76F9-E497-964F-8062-217F0A64F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159-8F73-7A4F-B2C4-2B986C4751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0411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76F9-E497-964F-8062-217F0A64F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159-8F73-7A4F-B2C4-2B986C4751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646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76F9-E497-964F-8062-217F0A64F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159-8F73-7A4F-B2C4-2B986C4751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56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76F9-E497-964F-8062-217F0A64F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159-8F73-7A4F-B2C4-2B986C4751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667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76F9-E497-964F-8062-217F0A64F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159-8F73-7A4F-B2C4-2B986C4751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181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76F9-E497-964F-8062-217F0A64F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159-8F73-7A4F-B2C4-2B986C4751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312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76F9-E497-964F-8062-217F0A64F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159-8F73-7A4F-B2C4-2B986C4751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4853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876F9-E497-964F-8062-217F0A64F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5F159-8F73-7A4F-B2C4-2B986C4751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141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7B876F9-E497-964F-8062-217F0A64F8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4855F159-8F73-7A4F-B2C4-2B986C4751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46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11" Type="http://schemas.microsoft.com/office/2007/relationships/diagramDrawing" Target="../diagrams/drawing3.xml"/><Relationship Id="rId10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9669" y="357687"/>
            <a:ext cx="8565496" cy="36623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19780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80" y="568288"/>
            <a:ext cx="7696649" cy="5840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707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30" y="469474"/>
            <a:ext cx="6666741" cy="59807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7684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60" y="1345032"/>
            <a:ext cx="7864997" cy="46603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66709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system1</cp:lastModifiedBy>
  <cp:revision>13</cp:revision>
  <dcterms:created xsi:type="dcterms:W3CDTF">2015-12-02T11:17:26Z</dcterms:created>
  <dcterms:modified xsi:type="dcterms:W3CDTF">2015-12-31T05:27:46Z</dcterms:modified>
</cp:coreProperties>
</file>