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9"/>
  </p:notesMasterIdLst>
  <p:sldIdLst>
    <p:sldId id="256" r:id="rId2"/>
    <p:sldId id="267" r:id="rId3"/>
    <p:sldId id="257" r:id="rId4"/>
    <p:sldId id="258" r:id="rId5"/>
    <p:sldId id="284" r:id="rId6"/>
    <p:sldId id="260" r:id="rId7"/>
    <p:sldId id="286" r:id="rId8"/>
    <p:sldId id="289" r:id="rId9"/>
    <p:sldId id="290" r:id="rId10"/>
    <p:sldId id="294" r:id="rId11"/>
    <p:sldId id="292" r:id="rId12"/>
    <p:sldId id="283" r:id="rId13"/>
    <p:sldId id="270" r:id="rId14"/>
    <p:sldId id="288" r:id="rId15"/>
    <p:sldId id="266" r:id="rId16"/>
    <p:sldId id="281" r:id="rId17"/>
    <p:sldId id="295" r:id="rId18"/>
    <p:sldId id="271" r:id="rId19"/>
    <p:sldId id="299" r:id="rId20"/>
    <p:sldId id="287" r:id="rId21"/>
    <p:sldId id="296" r:id="rId22"/>
    <p:sldId id="273" r:id="rId23"/>
    <p:sldId id="274" r:id="rId24"/>
    <p:sldId id="275" r:id="rId25"/>
    <p:sldId id="276" r:id="rId26"/>
    <p:sldId id="277" r:id="rId27"/>
    <p:sldId id="278" r:id="rId2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191450"/>
    <a:srgbClr val="996633"/>
    <a:srgbClr val="666666"/>
    <a:srgbClr val="6666FF"/>
    <a:srgbClr val="FFFF66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34" autoAdjust="0"/>
    <p:restoredTop sz="87814" autoAdjust="0"/>
  </p:normalViewPr>
  <p:slideViewPr>
    <p:cSldViewPr snapToGrid="0" snapToObjects="1">
      <p:cViewPr varScale="1">
        <p:scale>
          <a:sx n="64" d="100"/>
          <a:sy n="64" d="100"/>
        </p:scale>
        <p:origin x="-1560" y="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672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534933-F7AD-C44E-9165-3E776FF11D2F}" type="datetimeFigureOut">
              <a:rPr lang="en-US" smtClean="0"/>
              <a:pPr/>
              <a:t>16-Oct-15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01179A-63C4-F246-9B2E-1F9E8C3DB88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6328538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Change It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01179A-63C4-F246-9B2E-1F9E8C3DB88A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3961778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01179A-63C4-F246-9B2E-1F9E8C3DB88A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0798546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Additional</a:t>
            </a:r>
            <a:r>
              <a:rPr lang="en-US" baseline="0" dirty="0" smtClean="0"/>
              <a:t> Explanatory images for each item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01179A-63C4-F246-9B2E-1F9E8C3DB88A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1210568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Additional Images for each item,</a:t>
            </a:r>
            <a:r>
              <a:rPr lang="en-US" baseline="0" dirty="0" smtClean="0"/>
              <a:t> to explain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01179A-63C4-F246-9B2E-1F9E8C3DB88A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6721710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Add Additional</a:t>
            </a:r>
            <a:r>
              <a:rPr lang="en-US" baseline="0" dirty="0" smtClean="0"/>
              <a:t> images for the individual items to explain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01179A-63C4-F246-9B2E-1F9E8C3DB88A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1897016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Divide it in multiple slides :</a:t>
            </a:r>
            <a:r>
              <a:rPr lang="en-US" baseline="0" dirty="0" smtClean="0"/>
              <a:t> </a:t>
            </a:r>
          </a:p>
          <a:p>
            <a:r>
              <a:rPr lang="en-US" baseline="0" dirty="0" smtClean="0"/>
              <a:t>Saving, Recurring, Fixed</a:t>
            </a:r>
          </a:p>
          <a:p>
            <a:r>
              <a:rPr lang="en-US" baseline="0" dirty="0" smtClean="0"/>
              <a:t>Education Overdraft</a:t>
            </a:r>
          </a:p>
          <a:p>
            <a:r>
              <a:rPr lang="en-US" baseline="0" dirty="0" smtClean="0"/>
              <a:t>ATM</a:t>
            </a:r>
          </a:p>
          <a:p>
            <a:endParaRPr lang="en-US" baseline="0" dirty="0" smtClean="0"/>
          </a:p>
          <a:p>
            <a:r>
              <a:rPr lang="en-US" baseline="0" dirty="0" err="1" smtClean="0"/>
              <a:t>Vidyalaxmi</a:t>
            </a:r>
            <a:r>
              <a:rPr lang="en-US" baseline="0" dirty="0" smtClean="0"/>
              <a:t> portal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01179A-63C4-F246-9B2E-1F9E8C3DB88A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7899295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01179A-63C4-F246-9B2E-1F9E8C3DB88A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Logo</a:t>
            </a:r>
            <a:r>
              <a:rPr lang="en-US" baseline="0" dirty="0" smtClean="0"/>
              <a:t> of </a:t>
            </a:r>
            <a:r>
              <a:rPr lang="en-US" baseline="0" dirty="0" err="1" smtClean="0"/>
              <a:t>Vidyalaxmi</a:t>
            </a:r>
            <a:r>
              <a:rPr lang="en-US" baseline="0" dirty="0" smtClean="0"/>
              <a:t> portal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01179A-63C4-F246-9B2E-1F9E8C3DB88A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1479177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Add Notification of </a:t>
            </a:r>
            <a:r>
              <a:rPr lang="en-US" dirty="0" err="1" smtClean="0"/>
              <a:t>Chque</a:t>
            </a:r>
            <a:r>
              <a:rPr lang="en-US" dirty="0" smtClean="0"/>
              <a:t> and</a:t>
            </a:r>
            <a:r>
              <a:rPr lang="en-US" baseline="0" dirty="0" smtClean="0"/>
              <a:t> MICR No- as in NISM 8</a:t>
            </a:r>
            <a:r>
              <a:rPr lang="en-US" baseline="30000" dirty="0" smtClean="0"/>
              <a:t>th</a:t>
            </a:r>
            <a:r>
              <a:rPr lang="en-US" baseline="0" dirty="0" smtClean="0"/>
              <a:t> std workbook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01179A-63C4-F246-9B2E-1F9E8C3DB88A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3764576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Add ATM Video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01179A-63C4-F246-9B2E-1F9E8C3DB88A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9326087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876F9-E497-964F-8062-217F0A64F809}" type="datetimeFigureOut">
              <a:rPr lang="en-US" smtClean="0"/>
              <a:pPr/>
              <a:t>16-Oct-15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5F159-8F73-7A4F-B2C4-2B986C4751B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767102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876F9-E497-964F-8062-217F0A64F809}" type="datetimeFigureOut">
              <a:rPr lang="en-US" smtClean="0"/>
              <a:pPr/>
              <a:t>16-Oct-15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5F159-8F73-7A4F-B2C4-2B986C4751B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2592433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876F9-E497-964F-8062-217F0A64F809}" type="datetimeFigureOut">
              <a:rPr lang="en-US" smtClean="0"/>
              <a:pPr/>
              <a:t>16-Oct-15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5F159-8F73-7A4F-B2C4-2B986C4751B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7146782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876F9-E497-964F-8062-217F0A64F809}" type="datetimeFigureOut">
              <a:rPr lang="en-US" smtClean="0"/>
              <a:pPr/>
              <a:t>16-Oct-15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5F159-8F73-7A4F-B2C4-2B986C4751B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5021277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876F9-E497-964F-8062-217F0A64F809}" type="datetimeFigureOut">
              <a:rPr lang="en-US" smtClean="0"/>
              <a:pPr/>
              <a:t>16-Oct-15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5F159-8F73-7A4F-B2C4-2B986C4751B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6867200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876F9-E497-964F-8062-217F0A64F809}" type="datetimeFigureOut">
              <a:rPr lang="en-US" smtClean="0"/>
              <a:pPr/>
              <a:t>16-Oct-15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5F159-8F73-7A4F-B2C4-2B986C4751B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0611315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876F9-E497-964F-8062-217F0A64F809}" type="datetimeFigureOut">
              <a:rPr lang="en-US" smtClean="0"/>
              <a:pPr/>
              <a:t>16-Oct-15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5F159-8F73-7A4F-B2C4-2B986C4751B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2774596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876F9-E497-964F-8062-217F0A64F809}" type="datetimeFigureOut">
              <a:rPr lang="en-US" smtClean="0"/>
              <a:pPr/>
              <a:t>16-Oct-15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5F159-8F73-7A4F-B2C4-2B986C4751B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3182482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876F9-E497-964F-8062-217F0A64F809}" type="datetimeFigureOut">
              <a:rPr lang="en-US" smtClean="0"/>
              <a:pPr/>
              <a:t>16-Oct-15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5F159-8F73-7A4F-B2C4-2B986C4751B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0104994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876F9-E497-964F-8062-217F0A64F809}" type="datetimeFigureOut">
              <a:rPr lang="en-US" smtClean="0"/>
              <a:pPr/>
              <a:t>16-Oct-15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5F159-8F73-7A4F-B2C4-2B986C4751B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1164674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876F9-E497-964F-8062-217F0A64F809}" type="datetimeFigureOut">
              <a:rPr lang="en-US" smtClean="0"/>
              <a:pPr/>
              <a:t>16-Oct-15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5F159-8F73-7A4F-B2C4-2B986C4751B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5579177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B876F9-E497-964F-8062-217F0A64F809}" type="datetimeFigureOut">
              <a:rPr lang="en-US" smtClean="0"/>
              <a:pPr/>
              <a:t>16-Oct-15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55F159-8F73-7A4F-B2C4-2B986C4751B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4595592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pn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emf"/><Relationship Id="rId4" Type="http://schemas.openxmlformats.org/officeDocument/2006/relationships/image" Target="../media/image50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2500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050179" y="1632767"/>
            <a:ext cx="3695306" cy="2965485"/>
          </a:xfrm>
        </p:spPr>
        <p:txBody>
          <a:bodyPr>
            <a:normAutofit/>
          </a:bodyPr>
          <a:lstStyle/>
          <a:p>
            <a:r>
              <a:rPr lang="en-US" sz="5400" b="1" dirty="0" smtClean="0">
                <a:solidFill>
                  <a:srgbClr val="FFFFFF"/>
                </a:solidFill>
                <a:latin typeface="Chalkduster"/>
                <a:cs typeface="Chalkduster"/>
              </a:rPr>
              <a:t>Financial Literacy Training</a:t>
            </a:r>
            <a:endParaRPr lang="en-US" sz="5400" b="1" dirty="0">
              <a:solidFill>
                <a:srgbClr val="FFFFFF"/>
              </a:solidFill>
              <a:latin typeface="Chalkduster"/>
              <a:cs typeface="Chalkduster"/>
            </a:endParaRPr>
          </a:p>
        </p:txBody>
      </p:sp>
      <p:pic>
        <p:nvPicPr>
          <p:cNvPr id="3" name="Picture 2" descr="22246810-A-vector-illustration-of-college-students-in-class-with-professor-teaching-Stock-Vector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1179"/>
          <a:stretch/>
        </p:blipFill>
        <p:spPr>
          <a:xfrm>
            <a:off x="-1" y="-1"/>
            <a:ext cx="9144001" cy="685800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5620712"/>
            <a:ext cx="5693332" cy="846757"/>
          </a:xfrm>
          <a:prstGeom prst="rect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e-IN" sz="4000" dirty="0" smtClean="0"/>
              <a:t>ఆర్ధిక</a:t>
            </a:r>
            <a:r>
              <a:rPr lang="en-US" sz="4000" dirty="0" smtClean="0"/>
              <a:t> </a:t>
            </a:r>
            <a:r>
              <a:rPr lang="te-IN" sz="4000" dirty="0" smtClean="0"/>
              <a:t>అక్షరాస్యత</a:t>
            </a:r>
            <a:r>
              <a:rPr lang="en-US" sz="4000" dirty="0" smtClean="0"/>
              <a:t> </a:t>
            </a:r>
            <a:r>
              <a:rPr lang="te-IN" sz="4000" dirty="0" smtClean="0"/>
              <a:t>కోర్సు</a:t>
            </a:r>
            <a:endParaRPr lang="en-US" sz="4000" dirty="0"/>
          </a:p>
        </p:txBody>
      </p:sp>
    </p:spTree>
    <p:extLst>
      <p:ext uri="{BB962C8B-B14F-4D97-AF65-F5344CB8AC3E}">
        <p14:creationId xmlns="" xmlns:p14="http://schemas.microsoft.com/office/powerpoint/2010/main" val="629156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-124098"/>
            <a:ext cx="8229600" cy="6037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e-IN" sz="3600" dirty="0" smtClean="0">
                <a:solidFill>
                  <a:srgbClr val="0000FF"/>
                </a:solidFill>
              </a:rPr>
              <a:t>బ్యాంకింగు సాధనాలు (ఇన్స్ట్రుమెంట్లు)</a:t>
            </a:r>
            <a:endParaRPr lang="en-US" sz="3600" dirty="0">
              <a:solidFill>
                <a:srgbClr val="0000FF"/>
              </a:solidFill>
            </a:endParaRPr>
          </a:p>
        </p:txBody>
      </p:sp>
      <p:pic>
        <p:nvPicPr>
          <p:cNvPr id="7" name="Picture 6" descr="D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903" y="299803"/>
            <a:ext cx="4557888" cy="254004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413547" y="2839852"/>
            <a:ext cx="5034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e-IN" dirty="0" smtClean="0"/>
              <a:t>చెక్ 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056906" y="2839852"/>
            <a:ext cx="14526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e-IN" dirty="0" smtClean="0"/>
              <a:t>డిమాండ్ డ్రాఫ్ట్ 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341" y="479685"/>
            <a:ext cx="4087562" cy="2423573"/>
          </a:xfrm>
          <a:prstGeom prst="rect">
            <a:avLst/>
          </a:prstGeom>
        </p:spPr>
      </p:pic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457200" y="3209185"/>
          <a:ext cx="8229599" cy="38078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06511"/>
                <a:gridCol w="3327817"/>
                <a:gridCol w="3395271"/>
              </a:tblGrid>
              <a:tr h="478273">
                <a:tc>
                  <a:txBody>
                    <a:bodyPr/>
                    <a:lstStyle/>
                    <a:p>
                      <a:pPr algn="ctr"/>
                      <a:r>
                        <a:rPr lang="te-IN" sz="1200" dirty="0" smtClean="0">
                          <a:solidFill>
                            <a:srgbClr val="191450"/>
                          </a:solidFill>
                        </a:rPr>
                        <a:t>వృత్తం ద్వారా గుర్తింపబడినది </a:t>
                      </a:r>
                      <a:endParaRPr lang="en-US" sz="1200" dirty="0">
                        <a:solidFill>
                          <a:srgbClr val="1914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e-IN" sz="1200" dirty="0" smtClean="0">
                          <a:solidFill>
                            <a:srgbClr val="191450"/>
                          </a:solidFill>
                        </a:rPr>
                        <a:t>విషయం </a:t>
                      </a:r>
                      <a:endParaRPr lang="en-US" sz="1200" dirty="0">
                        <a:solidFill>
                          <a:srgbClr val="1914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e-IN" sz="1200" dirty="0" smtClean="0">
                          <a:solidFill>
                            <a:srgbClr val="191450"/>
                          </a:solidFill>
                        </a:rPr>
                        <a:t>పై చెక్ నందు వ్రాయబడినది </a:t>
                      </a:r>
                      <a:endParaRPr lang="en-US" sz="1200" dirty="0">
                        <a:solidFill>
                          <a:srgbClr val="1914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24975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191450"/>
                          </a:solidFill>
                        </a:rPr>
                        <a:t>1</a:t>
                      </a:r>
                      <a:endParaRPr lang="en-US" sz="1100" dirty="0">
                        <a:solidFill>
                          <a:srgbClr val="1914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e-IN" sz="1100" dirty="0" smtClean="0">
                          <a:solidFill>
                            <a:srgbClr val="191450"/>
                          </a:solidFill>
                        </a:rPr>
                        <a:t>చెల్లింపు(ఎవరికి ఐతే చెల్లింపు చేయవలెనో వారి పేరు) </a:t>
                      </a:r>
                      <a:endParaRPr lang="en-US" sz="1100" dirty="0">
                        <a:solidFill>
                          <a:srgbClr val="1914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e-IN" sz="1100" dirty="0" smtClean="0">
                          <a:solidFill>
                            <a:srgbClr val="191450"/>
                          </a:solidFill>
                        </a:rPr>
                        <a:t>రమేశ్ కె.ఎన్.</a:t>
                      </a:r>
                      <a:endParaRPr lang="en-US" sz="1100" dirty="0">
                        <a:solidFill>
                          <a:srgbClr val="1914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65448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191450"/>
                          </a:solidFill>
                        </a:rPr>
                        <a:t>2</a:t>
                      </a:r>
                      <a:endParaRPr lang="en-US" sz="1100" dirty="0">
                        <a:solidFill>
                          <a:srgbClr val="1914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e-IN" sz="1100" dirty="0" smtClean="0">
                          <a:solidFill>
                            <a:srgbClr val="191450"/>
                          </a:solidFill>
                        </a:rPr>
                        <a:t>తేదీ(డబ్బు ఏ తేదీన చెల్లించాలి)</a:t>
                      </a:r>
                      <a:endParaRPr lang="en-US" sz="1100" dirty="0">
                        <a:solidFill>
                          <a:srgbClr val="1914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e-IN" sz="1100" dirty="0" smtClean="0">
                          <a:solidFill>
                            <a:srgbClr val="191450"/>
                          </a:solidFill>
                        </a:rPr>
                        <a:t>31-03-1999</a:t>
                      </a:r>
                      <a:endParaRPr lang="en-US" sz="1100" dirty="0">
                        <a:solidFill>
                          <a:srgbClr val="1914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50892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191450"/>
                          </a:solidFill>
                        </a:rPr>
                        <a:t>3</a:t>
                      </a:r>
                      <a:endParaRPr lang="en-US" sz="1100" dirty="0">
                        <a:solidFill>
                          <a:srgbClr val="1914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e-IN" sz="1100" dirty="0" smtClean="0">
                          <a:solidFill>
                            <a:srgbClr val="191450"/>
                          </a:solidFill>
                        </a:rPr>
                        <a:t>రూపాయిలు(ఎంత డబ్బు చెల్లించాలో అక్షరాలలో వ్రాయాలి ) </a:t>
                      </a:r>
                      <a:endParaRPr lang="en-US" sz="1100" dirty="0">
                        <a:solidFill>
                          <a:srgbClr val="1914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e-IN" sz="1100" dirty="0" smtClean="0">
                          <a:solidFill>
                            <a:srgbClr val="191450"/>
                          </a:solidFill>
                        </a:rPr>
                        <a:t>ఒక వెయ్యి రూపాయిలు మాత్రమే </a:t>
                      </a:r>
                      <a:endParaRPr lang="en-US" sz="1100" dirty="0">
                        <a:solidFill>
                          <a:srgbClr val="1914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89744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191450"/>
                          </a:solidFill>
                        </a:rPr>
                        <a:t>4</a:t>
                      </a:r>
                      <a:endParaRPr lang="en-US" sz="1100" dirty="0">
                        <a:solidFill>
                          <a:srgbClr val="1914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e-IN" sz="1100" dirty="0" smtClean="0">
                          <a:solidFill>
                            <a:srgbClr val="191450"/>
                          </a:solidFill>
                        </a:rPr>
                        <a:t>రూపాయిలు(ఎంత డబ్బు చెల్లించాలో అంకెలలో వ్రాయాలి) </a:t>
                      </a:r>
                      <a:endParaRPr lang="en-US" sz="1100" dirty="0" smtClean="0">
                        <a:solidFill>
                          <a:srgbClr val="191450"/>
                        </a:solidFill>
                      </a:endParaRPr>
                    </a:p>
                    <a:p>
                      <a:endParaRPr lang="en-US" sz="1100" dirty="0">
                        <a:solidFill>
                          <a:srgbClr val="1914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e-IN" sz="1100" dirty="0" smtClean="0">
                          <a:solidFill>
                            <a:srgbClr val="191450"/>
                          </a:solidFill>
                        </a:rPr>
                        <a:t>1000</a:t>
                      </a:r>
                      <a:endParaRPr lang="en-US" sz="1100" dirty="0">
                        <a:solidFill>
                          <a:srgbClr val="1914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78273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191450"/>
                          </a:solidFill>
                        </a:rPr>
                        <a:t>5</a:t>
                      </a:r>
                      <a:endParaRPr lang="en-US" sz="1100" dirty="0">
                        <a:solidFill>
                          <a:srgbClr val="1914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e-IN" sz="1100" dirty="0" smtClean="0">
                          <a:solidFill>
                            <a:srgbClr val="191450"/>
                          </a:solidFill>
                        </a:rPr>
                        <a:t>చెక్ ఇచ్చే వ్యక్తి సంతకం </a:t>
                      </a:r>
                      <a:endParaRPr lang="en-US" sz="1100" dirty="0">
                        <a:solidFill>
                          <a:srgbClr val="1914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e-IN" sz="1100" dirty="0" smtClean="0">
                          <a:solidFill>
                            <a:srgbClr val="191450"/>
                          </a:solidFill>
                        </a:rPr>
                        <a:t>సంతకం(బ్యాంకులో మొదట ఇచ్చిన సంతకంతో సరిపోవాలి )</a:t>
                      </a:r>
                      <a:endParaRPr lang="en-US" sz="1100" dirty="0">
                        <a:solidFill>
                          <a:srgbClr val="1914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5029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191450"/>
                          </a:solidFill>
                        </a:rPr>
                        <a:t>6</a:t>
                      </a:r>
                      <a:endParaRPr lang="en-US" sz="1100" dirty="0">
                        <a:solidFill>
                          <a:srgbClr val="1914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e-IN" sz="1100" dirty="0" smtClean="0">
                          <a:solidFill>
                            <a:srgbClr val="191450"/>
                          </a:solidFill>
                        </a:rPr>
                        <a:t>బ్యాంకు ఖాతా నెంబర్ </a:t>
                      </a:r>
                      <a:endParaRPr lang="en-US" sz="1100" dirty="0">
                        <a:solidFill>
                          <a:srgbClr val="1914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e-IN" sz="1100" dirty="0" smtClean="0">
                          <a:solidFill>
                            <a:srgbClr val="191450"/>
                          </a:solidFill>
                        </a:rPr>
                        <a:t>బ్యాంకు ఖాతా నెంబర్ 1198</a:t>
                      </a:r>
                      <a:endParaRPr lang="en-US" sz="1100" dirty="0">
                        <a:solidFill>
                          <a:srgbClr val="1914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5029">
                <a:tc>
                  <a:txBody>
                    <a:bodyPr/>
                    <a:lstStyle/>
                    <a:p>
                      <a:pPr algn="ctr"/>
                      <a:r>
                        <a:rPr lang="te-IN" sz="1100" dirty="0" smtClean="0">
                          <a:solidFill>
                            <a:srgbClr val="191450"/>
                          </a:solidFill>
                        </a:rPr>
                        <a:t>7</a:t>
                      </a:r>
                      <a:endParaRPr lang="en-US" sz="1100" dirty="0">
                        <a:solidFill>
                          <a:srgbClr val="1914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e-IN" sz="1100" dirty="0" smtClean="0">
                          <a:solidFill>
                            <a:srgbClr val="191450"/>
                          </a:solidFill>
                        </a:rPr>
                        <a:t>బ్యాంకు శాఖ చిరునామా </a:t>
                      </a:r>
                      <a:endParaRPr lang="en-US" sz="1100" dirty="0">
                        <a:solidFill>
                          <a:srgbClr val="1914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e-IN" sz="1100" dirty="0" smtClean="0">
                          <a:solidFill>
                            <a:srgbClr val="191450"/>
                          </a:solidFill>
                        </a:rPr>
                        <a:t>పబ్లిక్ యుటిలిటీ బిల్డింగు శాఖ, బెంగుళూరు –</a:t>
                      </a:r>
                    </a:p>
                    <a:p>
                      <a:r>
                        <a:rPr lang="te-IN" sz="1100" dirty="0" smtClean="0">
                          <a:solidFill>
                            <a:srgbClr val="191450"/>
                          </a:solidFill>
                        </a:rPr>
                        <a:t>560001 </a:t>
                      </a:r>
                      <a:endParaRPr lang="en-US" sz="1100" dirty="0">
                        <a:solidFill>
                          <a:srgbClr val="1914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4754">
                <a:tc>
                  <a:txBody>
                    <a:bodyPr/>
                    <a:lstStyle/>
                    <a:p>
                      <a:pPr algn="ctr"/>
                      <a:r>
                        <a:rPr lang="te-IN" sz="1100" dirty="0" smtClean="0">
                          <a:solidFill>
                            <a:srgbClr val="191450"/>
                          </a:solidFill>
                        </a:rPr>
                        <a:t>8</a:t>
                      </a:r>
                      <a:endParaRPr lang="en-US" sz="1100" dirty="0">
                        <a:solidFill>
                          <a:srgbClr val="1914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e-IN" sz="1100" dirty="0" smtClean="0">
                          <a:solidFill>
                            <a:srgbClr val="191450"/>
                          </a:solidFill>
                        </a:rPr>
                        <a:t>చెక్ నెంబర్ </a:t>
                      </a:r>
                      <a:endParaRPr lang="en-US" sz="1100" dirty="0">
                        <a:solidFill>
                          <a:srgbClr val="1914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e-IN" sz="1100" dirty="0" smtClean="0">
                          <a:solidFill>
                            <a:srgbClr val="191450"/>
                          </a:solidFill>
                        </a:rPr>
                        <a:t>665078</a:t>
                      </a:r>
                      <a:endParaRPr lang="en-US" sz="1100" dirty="0">
                        <a:solidFill>
                          <a:srgbClr val="1914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82619">
                <a:tc>
                  <a:txBody>
                    <a:bodyPr/>
                    <a:lstStyle/>
                    <a:p>
                      <a:pPr algn="ctr"/>
                      <a:r>
                        <a:rPr lang="te-IN" sz="1100" dirty="0" smtClean="0">
                          <a:solidFill>
                            <a:srgbClr val="191450"/>
                          </a:solidFill>
                        </a:rPr>
                        <a:t>9</a:t>
                      </a:r>
                      <a:endParaRPr lang="en-US" sz="1100" dirty="0">
                        <a:solidFill>
                          <a:srgbClr val="1914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e-IN" sz="1100" dirty="0" smtClean="0"/>
                        <a:t>చెల్లించే పధ్హతి </a:t>
                      </a:r>
                      <a:endParaRPr lang="en-US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e-IN" sz="1100" dirty="0" smtClean="0"/>
                        <a:t>బ్యాంకు అకౌంట్ ద్వారా మాత్రమే  చెల్లింపు </a:t>
                      </a:r>
                      <a:endParaRPr lang="en-US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988307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one-rupee-coi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871" y="2664772"/>
            <a:ext cx="1737341" cy="1737341"/>
          </a:xfrm>
          <a:prstGeom prst="rect">
            <a:avLst/>
          </a:prstGeom>
        </p:spPr>
      </p:pic>
      <p:pic>
        <p:nvPicPr>
          <p:cNvPr id="5" name="Picture 4" descr="main-qimg-1dcbe894783f6a7e0cd8bfc65b3af13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2216" y="2664772"/>
            <a:ext cx="2719211" cy="1760479"/>
          </a:xfrm>
          <a:prstGeom prst="rect">
            <a:avLst/>
          </a:prstGeom>
        </p:spPr>
      </p:pic>
      <p:pic>
        <p:nvPicPr>
          <p:cNvPr id="6" name="Picture 5" descr="5_indian_currency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6618" y="2776513"/>
            <a:ext cx="3177498" cy="144215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1871" y="4559327"/>
            <a:ext cx="19720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e-IN" dirty="0" smtClean="0"/>
              <a:t>ఒక రూపాయి నాణెం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749994" y="4559327"/>
            <a:ext cx="18982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e-IN" dirty="0" smtClean="0"/>
              <a:t>ఒక రూపాయి నోటు 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113000" y="4559327"/>
            <a:ext cx="20890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e-IN" dirty="0" smtClean="0"/>
              <a:t>పది రూపాయల నోటు 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5623" y="5263444"/>
            <a:ext cx="7999487" cy="141337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e-IN" sz="2000" dirty="0" smtClean="0">
                <a:solidFill>
                  <a:srgbClr val="002060"/>
                </a:solidFill>
                <a:latin typeface="Chalkboard"/>
                <a:cs typeface="Chalkboard"/>
              </a:rPr>
              <a:t>మీకు తెలుసా </a:t>
            </a:r>
            <a:r>
              <a:rPr lang="en-US" sz="2000" dirty="0" smtClean="0">
                <a:solidFill>
                  <a:srgbClr val="002060"/>
                </a:solidFill>
                <a:latin typeface="Chalkboard"/>
                <a:cs typeface="Chalkboard"/>
              </a:rPr>
              <a:t>?</a:t>
            </a:r>
          </a:p>
          <a:p>
            <a:pPr algn="ctr"/>
            <a:r>
              <a:rPr lang="te-IN" dirty="0" smtClean="0">
                <a:solidFill>
                  <a:srgbClr val="002060"/>
                </a:solidFill>
                <a:latin typeface="Chalkboard"/>
                <a:cs typeface="Chalkboard"/>
              </a:rPr>
              <a:t>పది రూపాయలు అంతకు మించి విలువ కల్గిన కరెన్సీ మీద రిజర్వ్ బ్యాంకు  గవర్నరు సంతకం చేస్తారు. ఒక రూపాయి కరెన్సీ  మీద భారత ప్రభుత్వ ఆర్ధికశాఖ కార్యదర్శి సంతకం చేస్తారు. </a:t>
            </a:r>
          </a:p>
          <a:p>
            <a:pPr algn="ctr"/>
            <a:r>
              <a:rPr lang="te-IN" dirty="0" smtClean="0">
                <a:solidFill>
                  <a:srgbClr val="002060"/>
                </a:solidFill>
                <a:latin typeface="Chalkboard"/>
                <a:cs typeface="Chalkboard"/>
              </a:rPr>
              <a:t> నాణేలను భారత ప్రభుత్వ ముద్రణాశాల జారీ చేస్తుంది.  </a:t>
            </a:r>
            <a:endParaRPr lang="en-US" dirty="0">
              <a:solidFill>
                <a:srgbClr val="002060"/>
              </a:solidFill>
              <a:latin typeface="Chalkboard"/>
              <a:cs typeface="Chalkboard"/>
            </a:endParaRPr>
          </a:p>
        </p:txBody>
      </p:sp>
      <p:pic>
        <p:nvPicPr>
          <p:cNvPr id="12" name="Picture 11" descr="RBI-logo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8830" y="0"/>
            <a:ext cx="2540000" cy="2540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0" y="592667"/>
            <a:ext cx="5842000" cy="769441"/>
          </a:xfrm>
          <a:prstGeom prst="rect">
            <a:avLst/>
          </a:prstGeom>
          <a:solidFill>
            <a:schemeClr val="accent6">
              <a:lumMod val="75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te-IN" sz="4400" dirty="0" smtClean="0">
                <a:solidFill>
                  <a:schemeClr val="bg1"/>
                </a:solidFill>
              </a:rPr>
              <a:t>భారతీయ కరెన్సీ (ద్రవ్యం) </a:t>
            </a:r>
            <a:endParaRPr lang="en-US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00062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UTIB0000022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8670" y="972458"/>
            <a:ext cx="1124725" cy="1283209"/>
          </a:xfrm>
          <a:prstGeom prst="rect">
            <a:avLst/>
          </a:prstGeom>
        </p:spPr>
      </p:pic>
      <p:grpSp>
        <p:nvGrpSpPr>
          <p:cNvPr id="4" name="Group 4"/>
          <p:cNvGrpSpPr>
            <a:grpSpLocks noChangeAspect="1"/>
          </p:cNvGrpSpPr>
          <p:nvPr/>
        </p:nvGrpSpPr>
        <p:grpSpPr bwMode="auto">
          <a:xfrm>
            <a:off x="1670744" y="2123178"/>
            <a:ext cx="5802513" cy="4764802"/>
            <a:chOff x="-626" y="-738"/>
            <a:chExt cx="6162" cy="5060"/>
          </a:xfrm>
        </p:grpSpPr>
        <p:sp>
          <p:nvSpPr>
            <p:cNvPr id="5" name="Freeform 5"/>
            <p:cNvSpPr>
              <a:spLocks/>
            </p:cNvSpPr>
            <p:nvPr/>
          </p:nvSpPr>
          <p:spPr bwMode="auto">
            <a:xfrm>
              <a:off x="1683" y="1680"/>
              <a:ext cx="1665" cy="2642"/>
            </a:xfrm>
            <a:custGeom>
              <a:avLst/>
              <a:gdLst>
                <a:gd name="T0" fmla="*/ 494 w 704"/>
                <a:gd name="T1" fmla="*/ 307 h 1117"/>
                <a:gd name="T2" fmla="*/ 525 w 704"/>
                <a:gd name="T3" fmla="*/ 283 h 1117"/>
                <a:gd name="T4" fmla="*/ 657 w 704"/>
                <a:gd name="T5" fmla="*/ 152 h 1117"/>
                <a:gd name="T6" fmla="*/ 687 w 704"/>
                <a:gd name="T7" fmla="*/ 144 h 1117"/>
                <a:gd name="T8" fmla="*/ 700 w 704"/>
                <a:gd name="T9" fmla="*/ 179 h 1117"/>
                <a:gd name="T10" fmla="*/ 646 w 704"/>
                <a:gd name="T11" fmla="*/ 262 h 1117"/>
                <a:gd name="T12" fmla="*/ 542 w 704"/>
                <a:gd name="T13" fmla="*/ 370 h 1117"/>
                <a:gd name="T14" fmla="*/ 533 w 704"/>
                <a:gd name="T15" fmla="*/ 381 h 1117"/>
                <a:gd name="T16" fmla="*/ 531 w 704"/>
                <a:gd name="T17" fmla="*/ 392 h 1117"/>
                <a:gd name="T18" fmla="*/ 542 w 704"/>
                <a:gd name="T19" fmla="*/ 391 h 1117"/>
                <a:gd name="T20" fmla="*/ 603 w 704"/>
                <a:gd name="T21" fmla="*/ 354 h 1117"/>
                <a:gd name="T22" fmla="*/ 660 w 704"/>
                <a:gd name="T23" fmla="*/ 321 h 1117"/>
                <a:gd name="T24" fmla="*/ 688 w 704"/>
                <a:gd name="T25" fmla="*/ 323 h 1117"/>
                <a:gd name="T26" fmla="*/ 688 w 704"/>
                <a:gd name="T27" fmla="*/ 351 h 1117"/>
                <a:gd name="T28" fmla="*/ 604 w 704"/>
                <a:gd name="T29" fmla="*/ 431 h 1117"/>
                <a:gd name="T30" fmla="*/ 462 w 704"/>
                <a:gd name="T31" fmla="*/ 531 h 1117"/>
                <a:gd name="T32" fmla="*/ 398 w 704"/>
                <a:gd name="T33" fmla="*/ 686 h 1117"/>
                <a:gd name="T34" fmla="*/ 401 w 704"/>
                <a:gd name="T35" fmla="*/ 851 h 1117"/>
                <a:gd name="T36" fmla="*/ 415 w 704"/>
                <a:gd name="T37" fmla="*/ 1076 h 1117"/>
                <a:gd name="T38" fmla="*/ 380 w 704"/>
                <a:gd name="T39" fmla="*/ 1117 h 1117"/>
                <a:gd name="T40" fmla="*/ 186 w 704"/>
                <a:gd name="T41" fmla="*/ 1117 h 1117"/>
                <a:gd name="T42" fmla="*/ 164 w 704"/>
                <a:gd name="T43" fmla="*/ 1091 h 1117"/>
                <a:gd name="T44" fmla="*/ 186 w 704"/>
                <a:gd name="T45" fmla="*/ 892 h 1117"/>
                <a:gd name="T46" fmla="*/ 185 w 704"/>
                <a:gd name="T47" fmla="*/ 874 h 1117"/>
                <a:gd name="T48" fmla="*/ 184 w 704"/>
                <a:gd name="T49" fmla="*/ 662 h 1117"/>
                <a:gd name="T50" fmla="*/ 92 w 704"/>
                <a:gd name="T51" fmla="*/ 346 h 1117"/>
                <a:gd name="T52" fmla="*/ 16 w 704"/>
                <a:gd name="T53" fmla="*/ 219 h 1117"/>
                <a:gd name="T54" fmla="*/ 10 w 704"/>
                <a:gd name="T55" fmla="*/ 174 h 1117"/>
                <a:gd name="T56" fmla="*/ 42 w 704"/>
                <a:gd name="T57" fmla="*/ 161 h 1117"/>
                <a:gd name="T58" fmla="*/ 84 w 704"/>
                <a:gd name="T59" fmla="*/ 195 h 1117"/>
                <a:gd name="T60" fmla="*/ 177 w 704"/>
                <a:gd name="T61" fmla="*/ 297 h 1117"/>
                <a:gd name="T62" fmla="*/ 278 w 704"/>
                <a:gd name="T63" fmla="*/ 262 h 1117"/>
                <a:gd name="T64" fmla="*/ 321 w 704"/>
                <a:gd name="T65" fmla="*/ 115 h 1117"/>
                <a:gd name="T66" fmla="*/ 344 w 704"/>
                <a:gd name="T67" fmla="*/ 41 h 1117"/>
                <a:gd name="T68" fmla="*/ 353 w 704"/>
                <a:gd name="T69" fmla="*/ 23 h 1117"/>
                <a:gd name="T70" fmla="*/ 380 w 704"/>
                <a:gd name="T71" fmla="*/ 3 h 1117"/>
                <a:gd name="T72" fmla="*/ 397 w 704"/>
                <a:gd name="T73" fmla="*/ 32 h 1117"/>
                <a:gd name="T74" fmla="*/ 383 w 704"/>
                <a:gd name="T75" fmla="*/ 185 h 1117"/>
                <a:gd name="T76" fmla="*/ 378 w 704"/>
                <a:gd name="T77" fmla="*/ 231 h 1117"/>
                <a:gd name="T78" fmla="*/ 390 w 704"/>
                <a:gd name="T79" fmla="*/ 260 h 1117"/>
                <a:gd name="T80" fmla="*/ 419 w 704"/>
                <a:gd name="T81" fmla="*/ 252 h 1117"/>
                <a:gd name="T82" fmla="*/ 478 w 704"/>
                <a:gd name="T83" fmla="*/ 184 h 1117"/>
                <a:gd name="T84" fmla="*/ 531 w 704"/>
                <a:gd name="T85" fmla="*/ 81 h 1117"/>
                <a:gd name="T86" fmla="*/ 558 w 704"/>
                <a:gd name="T87" fmla="*/ 47 h 1117"/>
                <a:gd name="T88" fmla="*/ 593 w 704"/>
                <a:gd name="T89" fmla="*/ 41 h 1117"/>
                <a:gd name="T90" fmla="*/ 598 w 704"/>
                <a:gd name="T91" fmla="*/ 75 h 1117"/>
                <a:gd name="T92" fmla="*/ 518 w 704"/>
                <a:gd name="T93" fmla="*/ 241 h 1117"/>
                <a:gd name="T94" fmla="*/ 492 w 704"/>
                <a:gd name="T95" fmla="*/ 305 h 1117"/>
                <a:gd name="T96" fmla="*/ 491 w 704"/>
                <a:gd name="T97" fmla="*/ 308 h 1117"/>
                <a:gd name="T98" fmla="*/ 494 w 704"/>
                <a:gd name="T99" fmla="*/ 307 h 1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704" h="1117">
                  <a:moveTo>
                    <a:pt x="494" y="307"/>
                  </a:moveTo>
                  <a:cubicBezTo>
                    <a:pt x="508" y="304"/>
                    <a:pt x="516" y="292"/>
                    <a:pt x="525" y="283"/>
                  </a:cubicBezTo>
                  <a:cubicBezTo>
                    <a:pt x="570" y="240"/>
                    <a:pt x="611" y="194"/>
                    <a:pt x="657" y="152"/>
                  </a:cubicBezTo>
                  <a:cubicBezTo>
                    <a:pt x="666" y="144"/>
                    <a:pt x="675" y="137"/>
                    <a:pt x="687" y="144"/>
                  </a:cubicBezTo>
                  <a:cubicBezTo>
                    <a:pt x="700" y="152"/>
                    <a:pt x="704" y="165"/>
                    <a:pt x="700" y="179"/>
                  </a:cubicBezTo>
                  <a:cubicBezTo>
                    <a:pt x="690" y="212"/>
                    <a:pt x="669" y="238"/>
                    <a:pt x="646" y="262"/>
                  </a:cubicBezTo>
                  <a:cubicBezTo>
                    <a:pt x="612" y="298"/>
                    <a:pt x="577" y="334"/>
                    <a:pt x="542" y="370"/>
                  </a:cubicBezTo>
                  <a:cubicBezTo>
                    <a:pt x="539" y="373"/>
                    <a:pt x="536" y="377"/>
                    <a:pt x="533" y="381"/>
                  </a:cubicBezTo>
                  <a:cubicBezTo>
                    <a:pt x="531" y="384"/>
                    <a:pt x="528" y="388"/>
                    <a:pt x="531" y="392"/>
                  </a:cubicBezTo>
                  <a:cubicBezTo>
                    <a:pt x="534" y="395"/>
                    <a:pt x="539" y="393"/>
                    <a:pt x="542" y="391"/>
                  </a:cubicBezTo>
                  <a:cubicBezTo>
                    <a:pt x="564" y="381"/>
                    <a:pt x="583" y="367"/>
                    <a:pt x="603" y="354"/>
                  </a:cubicBezTo>
                  <a:cubicBezTo>
                    <a:pt x="622" y="342"/>
                    <a:pt x="640" y="329"/>
                    <a:pt x="660" y="321"/>
                  </a:cubicBezTo>
                  <a:cubicBezTo>
                    <a:pt x="670" y="317"/>
                    <a:pt x="680" y="315"/>
                    <a:pt x="688" y="323"/>
                  </a:cubicBezTo>
                  <a:cubicBezTo>
                    <a:pt x="697" y="332"/>
                    <a:pt x="693" y="342"/>
                    <a:pt x="688" y="351"/>
                  </a:cubicBezTo>
                  <a:cubicBezTo>
                    <a:pt x="669" y="388"/>
                    <a:pt x="638" y="411"/>
                    <a:pt x="604" y="431"/>
                  </a:cubicBezTo>
                  <a:cubicBezTo>
                    <a:pt x="554" y="460"/>
                    <a:pt x="502" y="488"/>
                    <a:pt x="462" y="531"/>
                  </a:cubicBezTo>
                  <a:cubicBezTo>
                    <a:pt x="422" y="574"/>
                    <a:pt x="399" y="626"/>
                    <a:pt x="398" y="686"/>
                  </a:cubicBezTo>
                  <a:cubicBezTo>
                    <a:pt x="397" y="741"/>
                    <a:pt x="393" y="796"/>
                    <a:pt x="401" y="851"/>
                  </a:cubicBezTo>
                  <a:cubicBezTo>
                    <a:pt x="398" y="927"/>
                    <a:pt x="408" y="1001"/>
                    <a:pt x="415" y="1076"/>
                  </a:cubicBezTo>
                  <a:cubicBezTo>
                    <a:pt x="420" y="1117"/>
                    <a:pt x="421" y="1117"/>
                    <a:pt x="380" y="1117"/>
                  </a:cubicBezTo>
                  <a:cubicBezTo>
                    <a:pt x="315" y="1117"/>
                    <a:pt x="251" y="1117"/>
                    <a:pt x="186" y="1117"/>
                  </a:cubicBezTo>
                  <a:cubicBezTo>
                    <a:pt x="159" y="1117"/>
                    <a:pt x="160" y="1117"/>
                    <a:pt x="164" y="1091"/>
                  </a:cubicBezTo>
                  <a:cubicBezTo>
                    <a:pt x="174" y="1025"/>
                    <a:pt x="182" y="959"/>
                    <a:pt x="186" y="892"/>
                  </a:cubicBezTo>
                  <a:cubicBezTo>
                    <a:pt x="186" y="886"/>
                    <a:pt x="185" y="880"/>
                    <a:pt x="185" y="874"/>
                  </a:cubicBezTo>
                  <a:cubicBezTo>
                    <a:pt x="193" y="803"/>
                    <a:pt x="191" y="733"/>
                    <a:pt x="184" y="662"/>
                  </a:cubicBezTo>
                  <a:cubicBezTo>
                    <a:pt x="173" y="551"/>
                    <a:pt x="140" y="446"/>
                    <a:pt x="92" y="346"/>
                  </a:cubicBezTo>
                  <a:cubicBezTo>
                    <a:pt x="71" y="301"/>
                    <a:pt x="43" y="261"/>
                    <a:pt x="16" y="219"/>
                  </a:cubicBezTo>
                  <a:cubicBezTo>
                    <a:pt x="8" y="205"/>
                    <a:pt x="0" y="191"/>
                    <a:pt x="10" y="174"/>
                  </a:cubicBezTo>
                  <a:cubicBezTo>
                    <a:pt x="18" y="162"/>
                    <a:pt x="27" y="157"/>
                    <a:pt x="42" y="161"/>
                  </a:cubicBezTo>
                  <a:cubicBezTo>
                    <a:pt x="61" y="166"/>
                    <a:pt x="74" y="178"/>
                    <a:pt x="84" y="195"/>
                  </a:cubicBezTo>
                  <a:cubicBezTo>
                    <a:pt x="107" y="236"/>
                    <a:pt x="134" y="273"/>
                    <a:pt x="177" y="297"/>
                  </a:cubicBezTo>
                  <a:cubicBezTo>
                    <a:pt x="227" y="324"/>
                    <a:pt x="256" y="315"/>
                    <a:pt x="278" y="262"/>
                  </a:cubicBezTo>
                  <a:cubicBezTo>
                    <a:pt x="298" y="215"/>
                    <a:pt x="308" y="164"/>
                    <a:pt x="321" y="115"/>
                  </a:cubicBezTo>
                  <a:cubicBezTo>
                    <a:pt x="328" y="90"/>
                    <a:pt x="336" y="65"/>
                    <a:pt x="344" y="41"/>
                  </a:cubicBezTo>
                  <a:cubicBezTo>
                    <a:pt x="346" y="34"/>
                    <a:pt x="349" y="28"/>
                    <a:pt x="353" y="23"/>
                  </a:cubicBezTo>
                  <a:cubicBezTo>
                    <a:pt x="359" y="13"/>
                    <a:pt x="366" y="0"/>
                    <a:pt x="380" y="3"/>
                  </a:cubicBezTo>
                  <a:cubicBezTo>
                    <a:pt x="394" y="6"/>
                    <a:pt x="396" y="20"/>
                    <a:pt x="397" y="32"/>
                  </a:cubicBezTo>
                  <a:cubicBezTo>
                    <a:pt x="401" y="84"/>
                    <a:pt x="391" y="134"/>
                    <a:pt x="383" y="185"/>
                  </a:cubicBezTo>
                  <a:cubicBezTo>
                    <a:pt x="381" y="200"/>
                    <a:pt x="379" y="215"/>
                    <a:pt x="378" y="231"/>
                  </a:cubicBezTo>
                  <a:cubicBezTo>
                    <a:pt x="377" y="242"/>
                    <a:pt x="378" y="254"/>
                    <a:pt x="390" y="260"/>
                  </a:cubicBezTo>
                  <a:cubicBezTo>
                    <a:pt x="401" y="265"/>
                    <a:pt x="411" y="258"/>
                    <a:pt x="419" y="252"/>
                  </a:cubicBezTo>
                  <a:cubicBezTo>
                    <a:pt x="443" y="233"/>
                    <a:pt x="462" y="210"/>
                    <a:pt x="478" y="184"/>
                  </a:cubicBezTo>
                  <a:cubicBezTo>
                    <a:pt x="499" y="152"/>
                    <a:pt x="511" y="114"/>
                    <a:pt x="531" y="81"/>
                  </a:cubicBezTo>
                  <a:cubicBezTo>
                    <a:pt x="539" y="69"/>
                    <a:pt x="547" y="56"/>
                    <a:pt x="558" y="47"/>
                  </a:cubicBezTo>
                  <a:cubicBezTo>
                    <a:pt x="568" y="38"/>
                    <a:pt x="580" y="32"/>
                    <a:pt x="593" y="41"/>
                  </a:cubicBezTo>
                  <a:cubicBezTo>
                    <a:pt x="606" y="50"/>
                    <a:pt x="603" y="63"/>
                    <a:pt x="598" y="75"/>
                  </a:cubicBezTo>
                  <a:cubicBezTo>
                    <a:pt x="574" y="132"/>
                    <a:pt x="544" y="185"/>
                    <a:pt x="518" y="241"/>
                  </a:cubicBezTo>
                  <a:cubicBezTo>
                    <a:pt x="508" y="262"/>
                    <a:pt x="494" y="281"/>
                    <a:pt x="492" y="305"/>
                  </a:cubicBezTo>
                  <a:cubicBezTo>
                    <a:pt x="492" y="306"/>
                    <a:pt x="492" y="307"/>
                    <a:pt x="491" y="308"/>
                  </a:cubicBezTo>
                  <a:cubicBezTo>
                    <a:pt x="492" y="308"/>
                    <a:pt x="493" y="307"/>
                    <a:pt x="494" y="307"/>
                  </a:cubicBez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6" name="Freeform 6"/>
            <p:cNvSpPr>
              <a:spLocks/>
            </p:cNvSpPr>
            <p:nvPr/>
          </p:nvSpPr>
          <p:spPr bwMode="auto">
            <a:xfrm>
              <a:off x="980" y="-738"/>
              <a:ext cx="1533" cy="2721"/>
            </a:xfrm>
            <a:custGeom>
              <a:avLst/>
              <a:gdLst>
                <a:gd name="T0" fmla="*/ 294 w 648"/>
                <a:gd name="T1" fmla="*/ 591 h 1150"/>
                <a:gd name="T2" fmla="*/ 386 w 648"/>
                <a:gd name="T3" fmla="*/ 1065 h 1150"/>
                <a:gd name="T4" fmla="*/ 429 w 648"/>
                <a:gd name="T5" fmla="*/ 1150 h 1150"/>
                <a:gd name="T6" fmla="*/ 318 w 648"/>
                <a:gd name="T7" fmla="*/ 1078 h 1150"/>
                <a:gd name="T8" fmla="*/ 75 w 648"/>
                <a:gd name="T9" fmla="*/ 751 h 1150"/>
                <a:gd name="T10" fmla="*/ 9 w 648"/>
                <a:gd name="T11" fmla="*/ 458 h 1150"/>
                <a:gd name="T12" fmla="*/ 63 w 648"/>
                <a:gd name="T13" fmla="*/ 20 h 1150"/>
                <a:gd name="T14" fmla="*/ 89 w 648"/>
                <a:gd name="T15" fmla="*/ 7 h 1150"/>
                <a:gd name="T16" fmla="*/ 449 w 648"/>
                <a:gd name="T17" fmla="*/ 250 h 1150"/>
                <a:gd name="T18" fmla="*/ 629 w 648"/>
                <a:gd name="T19" fmla="*/ 602 h 1150"/>
                <a:gd name="T20" fmla="*/ 586 w 648"/>
                <a:gd name="T21" fmla="*/ 967 h 1150"/>
                <a:gd name="T22" fmla="*/ 525 w 648"/>
                <a:gd name="T23" fmla="*/ 1104 h 1150"/>
                <a:gd name="T24" fmla="*/ 515 w 648"/>
                <a:gd name="T25" fmla="*/ 1096 h 1150"/>
                <a:gd name="T26" fmla="*/ 321 w 648"/>
                <a:gd name="T27" fmla="*/ 643 h 1150"/>
                <a:gd name="T28" fmla="*/ 297 w 648"/>
                <a:gd name="T29" fmla="*/ 569 h 1150"/>
                <a:gd name="T30" fmla="*/ 292 w 648"/>
                <a:gd name="T31" fmla="*/ 521 h 1150"/>
                <a:gd name="T32" fmla="*/ 294 w 648"/>
                <a:gd name="T33" fmla="*/ 591 h 1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48" h="1150">
                  <a:moveTo>
                    <a:pt x="294" y="591"/>
                  </a:moveTo>
                  <a:cubicBezTo>
                    <a:pt x="305" y="753"/>
                    <a:pt x="325" y="913"/>
                    <a:pt x="386" y="1065"/>
                  </a:cubicBezTo>
                  <a:cubicBezTo>
                    <a:pt x="398" y="1095"/>
                    <a:pt x="413" y="1123"/>
                    <a:pt x="429" y="1150"/>
                  </a:cubicBezTo>
                  <a:cubicBezTo>
                    <a:pt x="388" y="1132"/>
                    <a:pt x="352" y="1106"/>
                    <a:pt x="318" y="1078"/>
                  </a:cubicBezTo>
                  <a:cubicBezTo>
                    <a:pt x="211" y="989"/>
                    <a:pt x="129" y="880"/>
                    <a:pt x="75" y="751"/>
                  </a:cubicBezTo>
                  <a:cubicBezTo>
                    <a:pt x="37" y="657"/>
                    <a:pt x="16" y="559"/>
                    <a:pt x="9" y="458"/>
                  </a:cubicBezTo>
                  <a:cubicBezTo>
                    <a:pt x="0" y="309"/>
                    <a:pt x="23" y="164"/>
                    <a:pt x="63" y="20"/>
                  </a:cubicBezTo>
                  <a:cubicBezTo>
                    <a:pt x="67" y="3"/>
                    <a:pt x="73" y="0"/>
                    <a:pt x="89" y="7"/>
                  </a:cubicBezTo>
                  <a:cubicBezTo>
                    <a:pt x="224" y="65"/>
                    <a:pt x="347" y="143"/>
                    <a:pt x="449" y="250"/>
                  </a:cubicBezTo>
                  <a:cubicBezTo>
                    <a:pt x="544" y="349"/>
                    <a:pt x="608" y="465"/>
                    <a:pt x="629" y="602"/>
                  </a:cubicBezTo>
                  <a:cubicBezTo>
                    <a:pt x="648" y="727"/>
                    <a:pt x="629" y="848"/>
                    <a:pt x="586" y="967"/>
                  </a:cubicBezTo>
                  <a:cubicBezTo>
                    <a:pt x="568" y="1014"/>
                    <a:pt x="548" y="1060"/>
                    <a:pt x="525" y="1104"/>
                  </a:cubicBezTo>
                  <a:cubicBezTo>
                    <a:pt x="518" y="1103"/>
                    <a:pt x="517" y="1099"/>
                    <a:pt x="515" y="1096"/>
                  </a:cubicBezTo>
                  <a:cubicBezTo>
                    <a:pt x="441" y="948"/>
                    <a:pt x="372" y="799"/>
                    <a:pt x="321" y="643"/>
                  </a:cubicBezTo>
                  <a:cubicBezTo>
                    <a:pt x="313" y="618"/>
                    <a:pt x="310" y="592"/>
                    <a:pt x="297" y="569"/>
                  </a:cubicBezTo>
                  <a:cubicBezTo>
                    <a:pt x="303" y="552"/>
                    <a:pt x="291" y="537"/>
                    <a:pt x="292" y="521"/>
                  </a:cubicBezTo>
                  <a:cubicBezTo>
                    <a:pt x="292" y="545"/>
                    <a:pt x="288" y="568"/>
                    <a:pt x="294" y="591"/>
                  </a:cubicBezTo>
                  <a:close/>
                </a:path>
              </a:pathLst>
            </a:custGeom>
            <a:solidFill>
              <a:srgbClr val="FCE2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7" name="Freeform 7"/>
            <p:cNvSpPr>
              <a:spLocks/>
            </p:cNvSpPr>
            <p:nvPr/>
          </p:nvSpPr>
          <p:spPr bwMode="auto">
            <a:xfrm>
              <a:off x="2530" y="-686"/>
              <a:ext cx="1495" cy="2293"/>
            </a:xfrm>
            <a:custGeom>
              <a:avLst/>
              <a:gdLst>
                <a:gd name="T0" fmla="*/ 331 w 632"/>
                <a:gd name="T1" fmla="*/ 489 h 969"/>
                <a:gd name="T2" fmla="*/ 48 w 632"/>
                <a:gd name="T3" fmla="*/ 933 h 969"/>
                <a:gd name="T4" fmla="*/ 32 w 632"/>
                <a:gd name="T5" fmla="*/ 871 h 969"/>
                <a:gd name="T6" fmla="*/ 192 w 632"/>
                <a:gd name="T7" fmla="*/ 285 h 969"/>
                <a:gd name="T8" fmla="*/ 534 w 632"/>
                <a:gd name="T9" fmla="*/ 10 h 969"/>
                <a:gd name="T10" fmla="*/ 559 w 632"/>
                <a:gd name="T11" fmla="*/ 24 h 969"/>
                <a:gd name="T12" fmla="*/ 617 w 632"/>
                <a:gd name="T13" fmla="*/ 241 h 969"/>
                <a:gd name="T14" fmla="*/ 607 w 632"/>
                <a:gd name="T15" fmla="*/ 531 h 969"/>
                <a:gd name="T16" fmla="*/ 349 w 632"/>
                <a:gd name="T17" fmla="*/ 874 h 969"/>
                <a:gd name="T18" fmla="*/ 155 w 632"/>
                <a:gd name="T19" fmla="*/ 963 h 969"/>
                <a:gd name="T20" fmla="*/ 138 w 632"/>
                <a:gd name="T21" fmla="*/ 965 h 969"/>
                <a:gd name="T22" fmla="*/ 139 w 632"/>
                <a:gd name="T23" fmla="*/ 948 h 969"/>
                <a:gd name="T24" fmla="*/ 303 w 632"/>
                <a:gd name="T25" fmla="*/ 552 h 969"/>
                <a:gd name="T26" fmla="*/ 336 w 632"/>
                <a:gd name="T27" fmla="*/ 492 h 969"/>
                <a:gd name="T28" fmla="*/ 331 w 632"/>
                <a:gd name="T29" fmla="*/ 489 h 9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32" h="969">
                  <a:moveTo>
                    <a:pt x="331" y="489"/>
                  </a:moveTo>
                  <a:cubicBezTo>
                    <a:pt x="216" y="622"/>
                    <a:pt x="101" y="755"/>
                    <a:pt x="48" y="933"/>
                  </a:cubicBezTo>
                  <a:cubicBezTo>
                    <a:pt x="37" y="911"/>
                    <a:pt x="35" y="891"/>
                    <a:pt x="32" y="871"/>
                  </a:cubicBezTo>
                  <a:cubicBezTo>
                    <a:pt x="0" y="652"/>
                    <a:pt x="55" y="457"/>
                    <a:pt x="192" y="285"/>
                  </a:cubicBezTo>
                  <a:cubicBezTo>
                    <a:pt x="286" y="168"/>
                    <a:pt x="404" y="82"/>
                    <a:pt x="534" y="10"/>
                  </a:cubicBezTo>
                  <a:cubicBezTo>
                    <a:pt x="552" y="0"/>
                    <a:pt x="555" y="13"/>
                    <a:pt x="559" y="24"/>
                  </a:cubicBezTo>
                  <a:cubicBezTo>
                    <a:pt x="586" y="94"/>
                    <a:pt x="606" y="167"/>
                    <a:pt x="617" y="241"/>
                  </a:cubicBezTo>
                  <a:cubicBezTo>
                    <a:pt x="632" y="338"/>
                    <a:pt x="632" y="435"/>
                    <a:pt x="607" y="531"/>
                  </a:cubicBezTo>
                  <a:cubicBezTo>
                    <a:pt x="569" y="681"/>
                    <a:pt x="480" y="794"/>
                    <a:pt x="349" y="874"/>
                  </a:cubicBezTo>
                  <a:cubicBezTo>
                    <a:pt x="288" y="912"/>
                    <a:pt x="223" y="941"/>
                    <a:pt x="155" y="963"/>
                  </a:cubicBezTo>
                  <a:cubicBezTo>
                    <a:pt x="149" y="964"/>
                    <a:pt x="143" y="969"/>
                    <a:pt x="138" y="965"/>
                  </a:cubicBezTo>
                  <a:cubicBezTo>
                    <a:pt x="132" y="960"/>
                    <a:pt x="138" y="953"/>
                    <a:pt x="139" y="948"/>
                  </a:cubicBezTo>
                  <a:cubicBezTo>
                    <a:pt x="186" y="813"/>
                    <a:pt x="237" y="679"/>
                    <a:pt x="303" y="552"/>
                  </a:cubicBezTo>
                  <a:cubicBezTo>
                    <a:pt x="314" y="532"/>
                    <a:pt x="325" y="512"/>
                    <a:pt x="336" y="492"/>
                  </a:cubicBezTo>
                  <a:cubicBezTo>
                    <a:pt x="334" y="491"/>
                    <a:pt x="332" y="490"/>
                    <a:pt x="331" y="489"/>
                  </a:cubicBezTo>
                  <a:close/>
                </a:path>
              </a:pathLst>
            </a:custGeom>
            <a:solidFill>
              <a:srgbClr val="F763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8" name="Freeform 8"/>
            <p:cNvSpPr>
              <a:spLocks/>
            </p:cNvSpPr>
            <p:nvPr/>
          </p:nvSpPr>
          <p:spPr bwMode="auto">
            <a:xfrm>
              <a:off x="-626" y="1063"/>
              <a:ext cx="2233" cy="1329"/>
            </a:xfrm>
            <a:custGeom>
              <a:avLst/>
              <a:gdLst>
                <a:gd name="T0" fmla="*/ 521 w 944"/>
                <a:gd name="T1" fmla="*/ 296 h 562"/>
                <a:gd name="T2" fmla="*/ 924 w 944"/>
                <a:gd name="T3" fmla="*/ 479 h 562"/>
                <a:gd name="T4" fmla="*/ 844 w 944"/>
                <a:gd name="T5" fmla="*/ 507 h 562"/>
                <a:gd name="T6" fmla="*/ 222 w 944"/>
                <a:gd name="T7" fmla="*/ 361 h 562"/>
                <a:gd name="T8" fmla="*/ 8 w 944"/>
                <a:gd name="T9" fmla="*/ 131 h 562"/>
                <a:gd name="T10" fmla="*/ 13 w 944"/>
                <a:gd name="T11" fmla="*/ 110 h 562"/>
                <a:gd name="T12" fmla="*/ 413 w 944"/>
                <a:gd name="T13" fmla="*/ 1 h 562"/>
                <a:gd name="T14" fmla="*/ 824 w 944"/>
                <a:gd name="T15" fmla="*/ 197 h 562"/>
                <a:gd name="T16" fmla="*/ 944 w 944"/>
                <a:gd name="T17" fmla="*/ 394 h 562"/>
                <a:gd name="T18" fmla="*/ 893 w 944"/>
                <a:gd name="T19" fmla="*/ 386 h 562"/>
                <a:gd name="T20" fmla="*/ 573 w 944"/>
                <a:gd name="T21" fmla="*/ 299 h 562"/>
                <a:gd name="T22" fmla="*/ 510 w 944"/>
                <a:gd name="T23" fmla="*/ 274 h 562"/>
                <a:gd name="T24" fmla="*/ 470 w 944"/>
                <a:gd name="T25" fmla="*/ 262 h 562"/>
                <a:gd name="T26" fmla="*/ 505 w 944"/>
                <a:gd name="T27" fmla="*/ 286 h 562"/>
                <a:gd name="T28" fmla="*/ 508 w 944"/>
                <a:gd name="T29" fmla="*/ 287 h 562"/>
                <a:gd name="T30" fmla="*/ 513 w 944"/>
                <a:gd name="T31" fmla="*/ 291 h 562"/>
                <a:gd name="T32" fmla="*/ 513 w 944"/>
                <a:gd name="T33" fmla="*/ 291 h 562"/>
                <a:gd name="T34" fmla="*/ 521 w 944"/>
                <a:gd name="T35" fmla="*/ 296 h 5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44" h="562">
                  <a:moveTo>
                    <a:pt x="521" y="296"/>
                  </a:moveTo>
                  <a:cubicBezTo>
                    <a:pt x="644" y="378"/>
                    <a:pt x="770" y="456"/>
                    <a:pt x="924" y="479"/>
                  </a:cubicBezTo>
                  <a:cubicBezTo>
                    <a:pt x="898" y="493"/>
                    <a:pt x="871" y="500"/>
                    <a:pt x="844" y="507"/>
                  </a:cubicBezTo>
                  <a:cubicBezTo>
                    <a:pt x="613" y="562"/>
                    <a:pt x="407" y="506"/>
                    <a:pt x="222" y="361"/>
                  </a:cubicBezTo>
                  <a:cubicBezTo>
                    <a:pt x="139" y="296"/>
                    <a:pt x="70" y="217"/>
                    <a:pt x="8" y="131"/>
                  </a:cubicBezTo>
                  <a:cubicBezTo>
                    <a:pt x="0" y="120"/>
                    <a:pt x="2" y="116"/>
                    <a:pt x="13" y="110"/>
                  </a:cubicBezTo>
                  <a:cubicBezTo>
                    <a:pt x="138" y="43"/>
                    <a:pt x="270" y="0"/>
                    <a:pt x="413" y="1"/>
                  </a:cubicBezTo>
                  <a:cubicBezTo>
                    <a:pt x="581" y="1"/>
                    <a:pt x="718" y="68"/>
                    <a:pt x="824" y="197"/>
                  </a:cubicBezTo>
                  <a:cubicBezTo>
                    <a:pt x="873" y="256"/>
                    <a:pt x="912" y="322"/>
                    <a:pt x="944" y="394"/>
                  </a:cubicBezTo>
                  <a:cubicBezTo>
                    <a:pt x="925" y="396"/>
                    <a:pt x="909" y="390"/>
                    <a:pt x="893" y="386"/>
                  </a:cubicBezTo>
                  <a:cubicBezTo>
                    <a:pt x="785" y="362"/>
                    <a:pt x="678" y="335"/>
                    <a:pt x="573" y="299"/>
                  </a:cubicBezTo>
                  <a:cubicBezTo>
                    <a:pt x="552" y="292"/>
                    <a:pt x="529" y="287"/>
                    <a:pt x="510" y="274"/>
                  </a:cubicBezTo>
                  <a:cubicBezTo>
                    <a:pt x="498" y="267"/>
                    <a:pt x="485" y="262"/>
                    <a:pt x="470" y="262"/>
                  </a:cubicBezTo>
                  <a:cubicBezTo>
                    <a:pt x="481" y="270"/>
                    <a:pt x="493" y="278"/>
                    <a:pt x="505" y="286"/>
                  </a:cubicBezTo>
                  <a:cubicBezTo>
                    <a:pt x="506" y="287"/>
                    <a:pt x="507" y="287"/>
                    <a:pt x="508" y="287"/>
                  </a:cubicBezTo>
                  <a:cubicBezTo>
                    <a:pt x="510" y="289"/>
                    <a:pt x="511" y="290"/>
                    <a:pt x="513" y="291"/>
                  </a:cubicBezTo>
                  <a:cubicBezTo>
                    <a:pt x="513" y="291"/>
                    <a:pt x="513" y="291"/>
                    <a:pt x="513" y="291"/>
                  </a:cubicBezTo>
                  <a:cubicBezTo>
                    <a:pt x="516" y="293"/>
                    <a:pt x="518" y="294"/>
                    <a:pt x="521" y="296"/>
                  </a:cubicBezTo>
                  <a:close/>
                </a:path>
              </a:pathLst>
            </a:custGeom>
            <a:solidFill>
              <a:srgbClr val="2A81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9" name="Freeform 9"/>
            <p:cNvSpPr>
              <a:spLocks/>
            </p:cNvSpPr>
            <p:nvPr/>
          </p:nvSpPr>
          <p:spPr bwMode="auto">
            <a:xfrm>
              <a:off x="3367" y="1025"/>
              <a:ext cx="2169" cy="1256"/>
            </a:xfrm>
            <a:custGeom>
              <a:avLst/>
              <a:gdLst>
                <a:gd name="T0" fmla="*/ 440 w 917"/>
                <a:gd name="T1" fmla="*/ 243 h 531"/>
                <a:gd name="T2" fmla="*/ 0 w 917"/>
                <a:gd name="T3" fmla="*/ 352 h 531"/>
                <a:gd name="T4" fmla="*/ 24 w 917"/>
                <a:gd name="T5" fmla="*/ 309 h 531"/>
                <a:gd name="T6" fmla="*/ 480 w 917"/>
                <a:gd name="T7" fmla="*/ 23 h 531"/>
                <a:gd name="T8" fmla="*/ 904 w 917"/>
                <a:gd name="T9" fmla="*/ 57 h 531"/>
                <a:gd name="T10" fmla="*/ 913 w 917"/>
                <a:gd name="T11" fmla="*/ 75 h 531"/>
                <a:gd name="T12" fmla="*/ 609 w 917"/>
                <a:gd name="T13" fmla="*/ 450 h 531"/>
                <a:gd name="T14" fmla="*/ 244 w 917"/>
                <a:gd name="T15" fmla="*/ 505 h 531"/>
                <a:gd name="T16" fmla="*/ 141 w 917"/>
                <a:gd name="T17" fmla="*/ 475 h 531"/>
                <a:gd name="T18" fmla="*/ 33 w 917"/>
                <a:gd name="T19" fmla="*/ 428 h 531"/>
                <a:gd name="T20" fmla="*/ 468 w 917"/>
                <a:gd name="T21" fmla="*/ 247 h 531"/>
                <a:gd name="T22" fmla="*/ 506 w 917"/>
                <a:gd name="T23" fmla="*/ 241 h 531"/>
                <a:gd name="T24" fmla="*/ 440 w 917"/>
                <a:gd name="T25" fmla="*/ 243 h 5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17" h="531">
                  <a:moveTo>
                    <a:pt x="440" y="243"/>
                  </a:moveTo>
                  <a:cubicBezTo>
                    <a:pt x="288" y="256"/>
                    <a:pt x="138" y="273"/>
                    <a:pt x="0" y="352"/>
                  </a:cubicBezTo>
                  <a:cubicBezTo>
                    <a:pt x="6" y="334"/>
                    <a:pt x="15" y="321"/>
                    <a:pt x="24" y="309"/>
                  </a:cubicBezTo>
                  <a:cubicBezTo>
                    <a:pt x="135" y="149"/>
                    <a:pt x="288" y="54"/>
                    <a:pt x="480" y="23"/>
                  </a:cubicBezTo>
                  <a:cubicBezTo>
                    <a:pt x="624" y="0"/>
                    <a:pt x="765" y="18"/>
                    <a:pt x="904" y="57"/>
                  </a:cubicBezTo>
                  <a:cubicBezTo>
                    <a:pt x="916" y="60"/>
                    <a:pt x="917" y="65"/>
                    <a:pt x="913" y="75"/>
                  </a:cubicBezTo>
                  <a:cubicBezTo>
                    <a:pt x="847" y="228"/>
                    <a:pt x="756" y="362"/>
                    <a:pt x="609" y="450"/>
                  </a:cubicBezTo>
                  <a:cubicBezTo>
                    <a:pt x="495" y="517"/>
                    <a:pt x="372" y="531"/>
                    <a:pt x="244" y="505"/>
                  </a:cubicBezTo>
                  <a:cubicBezTo>
                    <a:pt x="209" y="498"/>
                    <a:pt x="174" y="488"/>
                    <a:pt x="141" y="475"/>
                  </a:cubicBezTo>
                  <a:cubicBezTo>
                    <a:pt x="105" y="462"/>
                    <a:pt x="70" y="448"/>
                    <a:pt x="33" y="428"/>
                  </a:cubicBezTo>
                  <a:cubicBezTo>
                    <a:pt x="175" y="356"/>
                    <a:pt x="316" y="288"/>
                    <a:pt x="468" y="247"/>
                  </a:cubicBezTo>
                  <a:cubicBezTo>
                    <a:pt x="482" y="249"/>
                    <a:pt x="493" y="240"/>
                    <a:pt x="506" y="241"/>
                  </a:cubicBezTo>
                  <a:cubicBezTo>
                    <a:pt x="484" y="240"/>
                    <a:pt x="462" y="236"/>
                    <a:pt x="440" y="243"/>
                  </a:cubicBezTo>
                  <a:close/>
                </a:path>
              </a:pathLst>
            </a:custGeom>
            <a:solidFill>
              <a:srgbClr val="26B2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</p:grpSp>
      <p:sp>
        <p:nvSpPr>
          <p:cNvPr id="10" name="Rectangle 9"/>
          <p:cNvSpPr/>
          <p:nvPr/>
        </p:nvSpPr>
        <p:spPr>
          <a:xfrm>
            <a:off x="6181815" y="2059799"/>
            <a:ext cx="2663042" cy="9643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700"/>
              </a:lnSpc>
            </a:pPr>
            <a:r>
              <a:rPr lang="te-IN" sz="1400" dirty="0" smtClean="0">
                <a:latin typeface="+mj-lt"/>
                <a:cs typeface="Gotham Book"/>
              </a:rPr>
              <a:t>ఖాతా ప్రారంభించుట, </a:t>
            </a:r>
          </a:p>
          <a:p>
            <a:pPr>
              <a:lnSpc>
                <a:spcPts val="1700"/>
              </a:lnSpc>
            </a:pPr>
            <a:r>
              <a:rPr lang="te-IN" sz="1400" dirty="0" smtClean="0">
                <a:latin typeface="+mj-lt"/>
                <a:cs typeface="Gotham Book"/>
              </a:rPr>
              <a:t>నగదు తీసుకొనుట/ జమ చేయుట , </a:t>
            </a:r>
          </a:p>
          <a:p>
            <a:pPr>
              <a:lnSpc>
                <a:spcPts val="1700"/>
              </a:lnSpc>
            </a:pPr>
            <a:r>
              <a:rPr lang="te-IN" sz="1400" dirty="0" smtClean="0">
                <a:latin typeface="+mj-lt"/>
                <a:cs typeface="Gotham Book"/>
              </a:rPr>
              <a:t>నగదు బదిలీ, భీమా సదుపాయం పొందుట </a:t>
            </a:r>
            <a:endParaRPr lang="en-IN" sz="1400" dirty="0">
              <a:latin typeface="+mj-lt"/>
              <a:cs typeface="Gotham Book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084661" y="1158895"/>
            <a:ext cx="31614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e-IN" sz="2000" b="1" dirty="0" smtClean="0"/>
              <a:t>మైక్రో ఎ.టి.ఎమ్.తో బ్యాంకుమిత్ర </a:t>
            </a:r>
            <a:endParaRPr lang="en-IN" sz="2000" b="1" dirty="0"/>
          </a:p>
        </p:txBody>
      </p:sp>
      <p:sp>
        <p:nvSpPr>
          <p:cNvPr id="12" name="Rectangle 11"/>
          <p:cNvSpPr/>
          <p:nvPr/>
        </p:nvSpPr>
        <p:spPr>
          <a:xfrm>
            <a:off x="7284105" y="4800223"/>
            <a:ext cx="1895167" cy="7463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700"/>
              </a:lnSpc>
            </a:pPr>
            <a:r>
              <a:rPr lang="te-IN" sz="1400" dirty="0" smtClean="0">
                <a:latin typeface="+mj-lt"/>
                <a:cs typeface="Gotham Book"/>
              </a:rPr>
              <a:t>కొనుగోలు చెల్లింపులకు  మరియు పరిమిత నగదు తీసికొనుటకు  </a:t>
            </a:r>
            <a:endParaRPr lang="en-IN" sz="1400" dirty="0">
              <a:latin typeface="+mj-lt"/>
              <a:cs typeface="Gotham Book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284105" y="4400113"/>
            <a:ext cx="184377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e-IN" sz="2000" b="1" dirty="0" smtClean="0"/>
              <a:t>పి.ఓ.ఎస్. మెషీన్ </a:t>
            </a:r>
            <a:endParaRPr lang="en-IN" sz="2000" b="1" dirty="0"/>
          </a:p>
        </p:txBody>
      </p:sp>
      <p:sp>
        <p:nvSpPr>
          <p:cNvPr id="14" name="Rectangle 13"/>
          <p:cNvSpPr/>
          <p:nvPr/>
        </p:nvSpPr>
        <p:spPr>
          <a:xfrm>
            <a:off x="1287884" y="2086437"/>
            <a:ext cx="1895167" cy="7392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700"/>
              </a:lnSpc>
            </a:pPr>
            <a:r>
              <a:rPr lang="te-IN" sz="1400" dirty="0" smtClean="0">
                <a:latin typeface="+mj-lt"/>
                <a:cs typeface="Gotham Book"/>
              </a:rPr>
              <a:t>నగదు తీసుకొనవచ్చును/</a:t>
            </a:r>
            <a:r>
              <a:rPr lang="te-IN" sz="1400" dirty="0" smtClean="0">
                <a:cs typeface="Gotham Book"/>
              </a:rPr>
              <a:t>    రూపే డెబిట్ కార్డ్ </a:t>
            </a:r>
            <a:endParaRPr lang="te-IN" sz="1400" dirty="0" smtClean="0">
              <a:latin typeface="+mj-lt"/>
              <a:cs typeface="Gotham Book"/>
            </a:endParaRPr>
          </a:p>
          <a:p>
            <a:pPr>
              <a:lnSpc>
                <a:spcPts val="1700"/>
              </a:lnSpc>
            </a:pPr>
            <a:endParaRPr lang="en-IN" sz="1400" dirty="0">
              <a:latin typeface="+mj-lt"/>
              <a:cs typeface="Gotham Book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014169" y="1589782"/>
            <a:ext cx="116891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te-IN" sz="2000" b="1" dirty="0" smtClean="0"/>
              <a:t>ఎ.టి.ఎమ్ </a:t>
            </a:r>
            <a:endParaRPr lang="en-IN" sz="2000" b="1" dirty="0"/>
          </a:p>
        </p:txBody>
      </p:sp>
      <p:sp>
        <p:nvSpPr>
          <p:cNvPr id="16" name="Rectangle 15"/>
          <p:cNvSpPr/>
          <p:nvPr/>
        </p:nvSpPr>
        <p:spPr>
          <a:xfrm>
            <a:off x="0" y="5060465"/>
            <a:ext cx="1895167" cy="3150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1700"/>
              </a:lnSpc>
            </a:pPr>
            <a:r>
              <a:rPr lang="te-IN" sz="1400" dirty="0" smtClean="0">
                <a:latin typeface="+mj-lt"/>
                <a:cs typeface="Gotham Book"/>
              </a:rPr>
              <a:t>అన్ని బ్యాంకింగు సేవలు </a:t>
            </a:r>
            <a:endParaRPr lang="en-IN" sz="1400" dirty="0">
              <a:latin typeface="+mj-lt"/>
              <a:cs typeface="Gotham Book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848396" y="4553076"/>
            <a:ext cx="93807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te-IN" sz="2800" b="1" dirty="0" smtClean="0"/>
              <a:t>శాఖ </a:t>
            </a:r>
            <a:r>
              <a:rPr lang="en-US" sz="2800" b="1" dirty="0" smtClean="0"/>
              <a:t> </a:t>
            </a:r>
            <a:endParaRPr lang="en-IN" sz="2400" b="1" dirty="0"/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457200" y="-12409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te-IN" sz="3200" dirty="0" smtClean="0">
                <a:solidFill>
                  <a:srgbClr val="0000FF"/>
                </a:solidFill>
              </a:rPr>
              <a:t>బ్యాంకింగు సేవలు అందుబాటులో ఉండే మార్గాలు</a:t>
            </a:r>
            <a:r>
              <a:rPr lang="en-US" sz="3200" dirty="0" smtClean="0">
                <a:solidFill>
                  <a:srgbClr val="0000FF"/>
                </a:solidFill>
              </a:rPr>
              <a:t>-I</a:t>
            </a:r>
            <a:endParaRPr lang="en-US" sz="3200" dirty="0">
              <a:solidFill>
                <a:srgbClr val="0000FF"/>
              </a:solidFill>
            </a:endParaRPr>
          </a:p>
        </p:txBody>
      </p:sp>
      <p:pic>
        <p:nvPicPr>
          <p:cNvPr id="2" name="Picture 1" descr="bank_flat_web_icon_png_bank_png_bank_ico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198" y="3706216"/>
            <a:ext cx="888453" cy="888453"/>
          </a:xfrm>
          <a:prstGeom prst="rect">
            <a:avLst/>
          </a:prstGeom>
        </p:spPr>
      </p:pic>
      <p:pic>
        <p:nvPicPr>
          <p:cNvPr id="20" name="Picture 19" descr="stock-vector-a-mobile-hand-held-point-of-sale-pin-pad-terminal-printing-a-receipt-123194281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9383"/>
          <a:stretch/>
        </p:blipFill>
        <p:spPr>
          <a:xfrm>
            <a:off x="7473257" y="3292297"/>
            <a:ext cx="1371600" cy="106336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502394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3620379" y="6248481"/>
            <a:ext cx="1999965" cy="491251"/>
          </a:xfrm>
          <a:prstGeom prst="roundRect">
            <a:avLst/>
          </a:prstGeom>
          <a:solidFill>
            <a:schemeClr val="accent6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-124098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4000" dirty="0" smtClean="0">
                <a:solidFill>
                  <a:srgbClr val="0000FF"/>
                </a:solidFill>
              </a:rPr>
              <a:t>Video - ATM</a:t>
            </a:r>
            <a:endParaRPr lang="en-US" sz="4000" dirty="0">
              <a:solidFill>
                <a:srgbClr val="0000FF"/>
              </a:solidFill>
            </a:endParaRPr>
          </a:p>
        </p:txBody>
      </p:sp>
      <p:pic>
        <p:nvPicPr>
          <p:cNvPr id="2" name="Picture 1" descr="Screen Shot 2015-09-24 at 4.35.17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8137" b="6540"/>
          <a:stretch/>
        </p:blipFill>
        <p:spPr>
          <a:xfrm>
            <a:off x="102186" y="1299331"/>
            <a:ext cx="8934150" cy="47642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3839349" y="6282806"/>
            <a:ext cx="1569322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Play the Video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46926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45637" y="354383"/>
            <a:ext cx="9144000" cy="6858000"/>
          </a:xfrm>
          <a:prstGeom prst="rect">
            <a:avLst/>
          </a:prstGeom>
          <a:solidFill>
            <a:srgbClr val="F9F9F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" name="Freeform 5"/>
          <p:cNvSpPr>
            <a:spLocks/>
          </p:cNvSpPr>
          <p:nvPr/>
        </p:nvSpPr>
        <p:spPr bwMode="auto">
          <a:xfrm>
            <a:off x="1612901" y="3751263"/>
            <a:ext cx="5918200" cy="3106738"/>
          </a:xfrm>
          <a:custGeom>
            <a:avLst/>
            <a:gdLst>
              <a:gd name="T0" fmla="*/ 916 w 5992"/>
              <a:gd name="T1" fmla="*/ 3141 h 3143"/>
              <a:gd name="T2" fmla="*/ 2996 w 5992"/>
              <a:gd name="T3" fmla="*/ 961 h 3143"/>
              <a:gd name="T4" fmla="*/ 5076 w 5992"/>
              <a:gd name="T5" fmla="*/ 3143 h 3143"/>
              <a:gd name="T6" fmla="*/ 5992 w 5992"/>
              <a:gd name="T7" fmla="*/ 3143 h 3143"/>
              <a:gd name="T8" fmla="*/ 2996 w 5992"/>
              <a:gd name="T9" fmla="*/ 0 h 3143"/>
              <a:gd name="T10" fmla="*/ 0 w 5992"/>
              <a:gd name="T11" fmla="*/ 3142 h 3143"/>
              <a:gd name="T12" fmla="*/ 916 w 5992"/>
              <a:gd name="T13" fmla="*/ 3141 h 31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992" h="3143">
                <a:moveTo>
                  <a:pt x="916" y="3141"/>
                </a:moveTo>
                <a:cubicBezTo>
                  <a:pt x="916" y="1936"/>
                  <a:pt x="1847" y="961"/>
                  <a:pt x="2996" y="961"/>
                </a:cubicBezTo>
                <a:cubicBezTo>
                  <a:pt x="4145" y="961"/>
                  <a:pt x="5076" y="1935"/>
                  <a:pt x="5076" y="3143"/>
                </a:cubicBezTo>
                <a:cubicBezTo>
                  <a:pt x="5992" y="3143"/>
                  <a:pt x="5992" y="3143"/>
                  <a:pt x="5992" y="3143"/>
                </a:cubicBezTo>
                <a:cubicBezTo>
                  <a:pt x="5992" y="1407"/>
                  <a:pt x="4651" y="0"/>
                  <a:pt x="2996" y="0"/>
                </a:cubicBezTo>
                <a:cubicBezTo>
                  <a:pt x="1341" y="0"/>
                  <a:pt x="0" y="1406"/>
                  <a:pt x="0" y="3142"/>
                </a:cubicBezTo>
                <a:lnTo>
                  <a:pt x="916" y="3141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>
            <a:off x="1758205" y="3999793"/>
            <a:ext cx="5555625" cy="2851003"/>
          </a:xfrm>
          <a:custGeom>
            <a:avLst/>
            <a:gdLst>
              <a:gd name="T0" fmla="*/ 916 w 5992"/>
              <a:gd name="T1" fmla="*/ 3141 h 3143"/>
              <a:gd name="T2" fmla="*/ 2996 w 5992"/>
              <a:gd name="T3" fmla="*/ 961 h 3143"/>
              <a:gd name="T4" fmla="*/ 5076 w 5992"/>
              <a:gd name="T5" fmla="*/ 3143 h 3143"/>
              <a:gd name="T6" fmla="*/ 5992 w 5992"/>
              <a:gd name="T7" fmla="*/ 3143 h 3143"/>
              <a:gd name="T8" fmla="*/ 2996 w 5992"/>
              <a:gd name="T9" fmla="*/ 0 h 3143"/>
              <a:gd name="T10" fmla="*/ 0 w 5992"/>
              <a:gd name="T11" fmla="*/ 3142 h 3143"/>
              <a:gd name="T12" fmla="*/ 916 w 5992"/>
              <a:gd name="T13" fmla="*/ 3141 h 31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992" h="3143">
                <a:moveTo>
                  <a:pt x="916" y="3141"/>
                </a:moveTo>
                <a:cubicBezTo>
                  <a:pt x="916" y="1936"/>
                  <a:pt x="1847" y="961"/>
                  <a:pt x="2996" y="961"/>
                </a:cubicBezTo>
                <a:cubicBezTo>
                  <a:pt x="4145" y="961"/>
                  <a:pt x="5076" y="1935"/>
                  <a:pt x="5076" y="3143"/>
                </a:cubicBezTo>
                <a:cubicBezTo>
                  <a:pt x="5992" y="3143"/>
                  <a:pt x="5992" y="3143"/>
                  <a:pt x="5992" y="3143"/>
                </a:cubicBezTo>
                <a:cubicBezTo>
                  <a:pt x="5992" y="1407"/>
                  <a:pt x="4651" y="0"/>
                  <a:pt x="2996" y="0"/>
                </a:cubicBezTo>
                <a:cubicBezTo>
                  <a:pt x="1341" y="0"/>
                  <a:pt x="0" y="1406"/>
                  <a:pt x="0" y="3142"/>
                </a:cubicBezTo>
                <a:lnTo>
                  <a:pt x="916" y="3141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 dirty="0"/>
          </a:p>
        </p:txBody>
      </p:sp>
      <p:sp>
        <p:nvSpPr>
          <p:cNvPr id="32" name="TextBox 31"/>
          <p:cNvSpPr txBox="1"/>
          <p:nvPr/>
        </p:nvSpPr>
        <p:spPr>
          <a:xfrm>
            <a:off x="3289438" y="1417637"/>
            <a:ext cx="2080127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te-IN" sz="1600" b="1" dirty="0" smtClean="0">
                <a:solidFill>
                  <a:srgbClr val="3366FF"/>
                </a:solidFill>
                <a:latin typeface="+mj-lt"/>
              </a:rPr>
              <a:t>నెఫ్ట్</a:t>
            </a:r>
            <a:endParaRPr lang="en-US" sz="1600" b="1" dirty="0">
              <a:solidFill>
                <a:srgbClr val="3366FF"/>
              </a:solidFill>
              <a:latin typeface="+mj-lt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800629" y="1313858"/>
            <a:ext cx="1909286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te-IN" sz="1600" b="1" dirty="0" smtClean="0">
                <a:solidFill>
                  <a:srgbClr val="3366FF"/>
                </a:solidFill>
                <a:latin typeface="+mj-lt"/>
              </a:rPr>
              <a:t>ఆర్.టి.జి.ఎస్</a:t>
            </a:r>
            <a:r>
              <a:rPr lang="te-IN" sz="2000" b="1" dirty="0" smtClean="0">
                <a:solidFill>
                  <a:srgbClr val="3366FF"/>
                </a:solidFill>
                <a:latin typeface="+mj-lt"/>
              </a:rPr>
              <a:t>.</a:t>
            </a:r>
            <a:endParaRPr lang="en-US" sz="2000" b="1" dirty="0">
              <a:solidFill>
                <a:srgbClr val="3366FF"/>
              </a:solidFill>
              <a:latin typeface="+mj-lt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208461" y="2059086"/>
            <a:ext cx="1813317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te-IN" sz="1600" b="1" dirty="0" smtClean="0">
                <a:solidFill>
                  <a:srgbClr val="3366FF"/>
                </a:solidFill>
              </a:rPr>
              <a:t>మొబైలు</a:t>
            </a:r>
            <a:r>
              <a:rPr lang="te-IN" sz="2400" b="1" dirty="0" smtClean="0">
                <a:solidFill>
                  <a:srgbClr val="3366FF"/>
                </a:solidFill>
              </a:rPr>
              <a:t> </a:t>
            </a:r>
            <a:r>
              <a:rPr lang="te-IN" sz="1600" b="1" dirty="0" smtClean="0">
                <a:solidFill>
                  <a:srgbClr val="3366FF"/>
                </a:solidFill>
              </a:rPr>
              <a:t>బ్యాంకింగు</a:t>
            </a:r>
            <a:r>
              <a:rPr lang="te-IN" sz="2400" b="1" dirty="0" smtClean="0">
                <a:solidFill>
                  <a:srgbClr val="3366FF"/>
                </a:solidFill>
              </a:rPr>
              <a:t> </a:t>
            </a:r>
            <a:r>
              <a:rPr lang="en-US" sz="2400" b="1" dirty="0" smtClean="0">
                <a:solidFill>
                  <a:srgbClr val="3366FF"/>
                </a:solidFill>
              </a:rPr>
              <a:t> </a:t>
            </a:r>
            <a:endParaRPr lang="en-US" sz="2400" b="1" dirty="0">
              <a:solidFill>
                <a:srgbClr val="3366FF"/>
              </a:solidFill>
              <a:latin typeface="+mj-lt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45637" y="3743644"/>
            <a:ext cx="172351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e-IN" sz="1400" dirty="0" smtClean="0"/>
              <a:t>నగదు బదిలీ, బిల్లు చెల్లింపులు , ఆన్ లైన్</a:t>
            </a:r>
            <a:r>
              <a:rPr lang="en-US" sz="1400" dirty="0" smtClean="0"/>
              <a:t>, </a:t>
            </a:r>
            <a:r>
              <a:rPr lang="te-IN" sz="1400" dirty="0" smtClean="0"/>
              <a:t> కొనుగోళ్ళు, టికెట్  బుకింగు  </a:t>
            </a:r>
            <a:endParaRPr lang="en-US" sz="1400" dirty="0" smtClean="0"/>
          </a:p>
          <a:p>
            <a:r>
              <a:rPr lang="en-US" sz="1600" dirty="0" smtClean="0"/>
              <a:t>    </a:t>
            </a:r>
            <a:endParaRPr lang="en-US" sz="1600" dirty="0"/>
          </a:p>
        </p:txBody>
      </p:sp>
      <p:sp>
        <p:nvSpPr>
          <p:cNvPr id="38" name="TextBox 37"/>
          <p:cNvSpPr txBox="1"/>
          <p:nvPr/>
        </p:nvSpPr>
        <p:spPr>
          <a:xfrm>
            <a:off x="-10438" y="3414051"/>
            <a:ext cx="2013693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te-IN" b="1" dirty="0" smtClean="0">
                <a:solidFill>
                  <a:srgbClr val="3366FF"/>
                </a:solidFill>
                <a:latin typeface="+mj-lt"/>
              </a:rPr>
              <a:t>ఇంటర్నెట్ బ్యాంకింగు </a:t>
            </a:r>
            <a:endParaRPr lang="en-US" b="1" dirty="0">
              <a:solidFill>
                <a:srgbClr val="3366FF"/>
              </a:solidFill>
              <a:latin typeface="+mj-lt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313830" y="2728209"/>
            <a:ext cx="1640434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te-IN" sz="1600" b="1" dirty="0" smtClean="0">
                <a:solidFill>
                  <a:srgbClr val="3366FF"/>
                </a:solidFill>
                <a:latin typeface="+mj-lt"/>
              </a:rPr>
              <a:t>మొబైలు </a:t>
            </a:r>
            <a:r>
              <a:rPr lang="te-IN" sz="1600" b="1" dirty="0" smtClean="0">
                <a:solidFill>
                  <a:srgbClr val="3366FF"/>
                </a:solidFill>
                <a:latin typeface="+mj-lt"/>
              </a:rPr>
              <a:t> </a:t>
            </a:r>
            <a:r>
              <a:rPr lang="te-IN" sz="1600" b="1" dirty="0" smtClean="0">
                <a:solidFill>
                  <a:srgbClr val="3366FF"/>
                </a:solidFill>
                <a:latin typeface="+mj-lt"/>
              </a:rPr>
              <a:t>వాలేట్</a:t>
            </a:r>
            <a:r>
              <a:rPr lang="te-IN" sz="2000" b="1" dirty="0" smtClean="0">
                <a:solidFill>
                  <a:srgbClr val="3366FF"/>
                </a:solidFill>
                <a:latin typeface="+mj-lt"/>
              </a:rPr>
              <a:t> </a:t>
            </a:r>
            <a:endParaRPr lang="en-US" sz="2000" b="1" dirty="0">
              <a:solidFill>
                <a:srgbClr val="3366FF"/>
              </a:solidFill>
              <a:latin typeface="+mj-lt"/>
            </a:endParaRPr>
          </a:p>
        </p:txBody>
      </p:sp>
      <p:sp>
        <p:nvSpPr>
          <p:cNvPr id="41" name="Title 1"/>
          <p:cNvSpPr txBox="1">
            <a:spLocks/>
          </p:cNvSpPr>
          <p:nvPr/>
        </p:nvSpPr>
        <p:spPr>
          <a:xfrm>
            <a:off x="457200" y="274638"/>
            <a:ext cx="8229600" cy="8106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te-IN" sz="3800" dirty="0" smtClean="0">
              <a:solidFill>
                <a:srgbClr val="0000FF"/>
              </a:solidFill>
            </a:endParaRPr>
          </a:p>
          <a:p>
            <a:pPr algn="l"/>
            <a:r>
              <a:rPr lang="te-IN" sz="3800" dirty="0" smtClean="0">
                <a:solidFill>
                  <a:srgbClr val="0000FF"/>
                </a:solidFill>
              </a:rPr>
              <a:t>బ్యాంకింగు సేవలు అందుబాటులో ఉండే మార్గాలు</a:t>
            </a:r>
            <a:r>
              <a:rPr lang="en-US" sz="3800" dirty="0" smtClean="0">
                <a:solidFill>
                  <a:srgbClr val="0000FF"/>
                </a:solidFill>
              </a:rPr>
              <a:t>-</a:t>
            </a:r>
            <a:r>
              <a:rPr lang="te-IN" sz="3800" dirty="0" smtClean="0">
                <a:solidFill>
                  <a:srgbClr val="0000FF"/>
                </a:solidFill>
              </a:rPr>
              <a:t>II</a:t>
            </a:r>
            <a:endParaRPr lang="en-US" sz="3800" dirty="0" smtClean="0">
              <a:solidFill>
                <a:srgbClr val="0000FF"/>
              </a:solidFill>
            </a:endParaRPr>
          </a:p>
          <a:p>
            <a:pPr algn="l"/>
            <a:endParaRPr lang="en-US" sz="4000" dirty="0">
              <a:solidFill>
                <a:srgbClr val="0000FF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1427590" y="2405924"/>
            <a:ext cx="172351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e-IN" sz="1400" dirty="0" smtClean="0"/>
              <a:t>నగదు బదిలీ, తక్షణ బిల్లు చెల్లింపులు  </a:t>
            </a:r>
            <a:endParaRPr lang="en-US" sz="1400" dirty="0"/>
          </a:p>
        </p:txBody>
      </p:sp>
      <p:sp>
        <p:nvSpPr>
          <p:cNvPr id="43" name="Rectangle 42"/>
          <p:cNvSpPr/>
          <p:nvPr/>
        </p:nvSpPr>
        <p:spPr>
          <a:xfrm>
            <a:off x="3646049" y="1756191"/>
            <a:ext cx="172351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e-IN" sz="1400" dirty="0" smtClean="0"/>
              <a:t>ఇతర బ్యాంకు ఖాతాలకు నగదు బదిలీ </a:t>
            </a:r>
            <a:endParaRPr lang="en-US" sz="1400" dirty="0"/>
          </a:p>
        </p:txBody>
      </p:sp>
      <p:sp>
        <p:nvSpPr>
          <p:cNvPr id="44" name="Rectangle 43"/>
          <p:cNvSpPr/>
          <p:nvPr/>
        </p:nvSpPr>
        <p:spPr>
          <a:xfrm>
            <a:off x="5898251" y="1713968"/>
            <a:ext cx="181166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e-IN" sz="1400" dirty="0" smtClean="0"/>
              <a:t>ఇతర బ్యాంకు ఖాతాలకు నగదు బదిలీ </a:t>
            </a:r>
            <a:endParaRPr lang="en-US" sz="1400" dirty="0" smtClean="0"/>
          </a:p>
          <a:p>
            <a:pPr algn="ctr"/>
            <a:r>
              <a:rPr lang="te-IN" sz="1400" dirty="0" smtClean="0"/>
              <a:t>రూ.2 లక్షలు ఆ పైన </a:t>
            </a:r>
            <a:endParaRPr lang="en-US" sz="1400" dirty="0"/>
          </a:p>
        </p:txBody>
      </p:sp>
      <p:sp>
        <p:nvSpPr>
          <p:cNvPr id="46" name="Rectangle 45"/>
          <p:cNvSpPr/>
          <p:nvPr/>
        </p:nvSpPr>
        <p:spPr>
          <a:xfrm>
            <a:off x="7052861" y="3167083"/>
            <a:ext cx="204001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e-IN" sz="1400" dirty="0" smtClean="0"/>
              <a:t>మొబైలు </a:t>
            </a:r>
            <a:r>
              <a:rPr lang="te-IN" sz="1400" dirty="0" smtClean="0"/>
              <a:t>ఆధారిత</a:t>
            </a:r>
          </a:p>
          <a:p>
            <a:r>
              <a:rPr lang="te-IN" sz="1400" dirty="0" smtClean="0"/>
              <a:t>వర్చువల్  వాలేట్</a:t>
            </a:r>
            <a:r>
              <a:rPr lang="en-US" sz="1400" dirty="0" smtClean="0"/>
              <a:t>,</a:t>
            </a:r>
            <a:endParaRPr lang="te-IN" sz="1400" dirty="0" smtClean="0"/>
          </a:p>
          <a:p>
            <a:r>
              <a:rPr lang="te-IN" sz="1400" dirty="0" smtClean="0"/>
              <a:t>కొంత నగదు మొత్తము ముందుగా జమచేసుకొని  ఆన్ లైన్ మరియు ఆఫ్ లైన్ ఖర్చులకి వాడుకొనవచ్చును  </a:t>
            </a:r>
            <a:endParaRPr lang="en-US" sz="1400" dirty="0"/>
          </a:p>
        </p:txBody>
      </p:sp>
      <p:pic>
        <p:nvPicPr>
          <p:cNvPr id="16" name="Picture 15" descr="neft-rtg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272" y="2876753"/>
            <a:ext cx="2915033" cy="874510"/>
          </a:xfrm>
          <a:prstGeom prst="rect">
            <a:avLst/>
          </a:prstGeom>
        </p:spPr>
      </p:pic>
      <p:pic>
        <p:nvPicPr>
          <p:cNvPr id="17" name="Picture 16" descr="icon-mobile-wallet-big@2x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0382" y="4468991"/>
            <a:ext cx="1284958" cy="1284958"/>
          </a:xfrm>
          <a:prstGeom prst="rect">
            <a:avLst/>
          </a:prstGeom>
        </p:spPr>
      </p:pic>
      <p:pic>
        <p:nvPicPr>
          <p:cNvPr id="18" name="Picture 17" descr="mobile_bank-51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068" y="2944910"/>
            <a:ext cx="1179504" cy="1179504"/>
          </a:xfrm>
          <a:prstGeom prst="rect">
            <a:avLst/>
          </a:prstGeom>
        </p:spPr>
      </p:pic>
      <p:pic>
        <p:nvPicPr>
          <p:cNvPr id="21" name="Picture 20" descr="event_9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388" y="5273847"/>
            <a:ext cx="1290513" cy="96020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490496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726346"/>
            <a:ext cx="8229600" cy="4075208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te-IN" dirty="0" smtClean="0"/>
              <a:t>గౌ.ప్రధాన మంత్రి గారు 28 ఆగస్ట్ </a:t>
            </a:r>
            <a:r>
              <a:rPr lang="en-US" dirty="0" smtClean="0"/>
              <a:t>2014</a:t>
            </a:r>
            <a:r>
              <a:rPr lang="te-IN" dirty="0" smtClean="0"/>
              <a:t> నాడు </a:t>
            </a:r>
          </a:p>
          <a:p>
            <a:pPr algn="just">
              <a:buNone/>
            </a:pPr>
            <a:r>
              <a:rPr lang="te-IN" dirty="0" smtClean="0"/>
              <a:t>   ఈ పథకం ప్రారంభించారు.</a:t>
            </a:r>
            <a:endParaRPr lang="en-US" dirty="0" smtClean="0"/>
          </a:p>
          <a:p>
            <a:pPr algn="just"/>
            <a:r>
              <a:rPr lang="te-IN" dirty="0" smtClean="0"/>
              <a:t>గ్రామీణ  మరియు  పట్టణ  ప్రాంతంలోని  ప్రతి </a:t>
            </a:r>
          </a:p>
          <a:p>
            <a:pPr algn="just">
              <a:buNone/>
            </a:pPr>
            <a:r>
              <a:rPr lang="te-IN" dirty="0" smtClean="0"/>
              <a:t>   కుటుంబాన్ని బ్యాంకింగు  పరిధిలోకి తీసుకురావటానికి  ఉద్దేశించబడింది. </a:t>
            </a:r>
            <a:endParaRPr lang="en-US" dirty="0" smtClean="0"/>
          </a:p>
          <a:p>
            <a:pPr algn="just"/>
            <a:r>
              <a:rPr lang="te-IN" dirty="0" smtClean="0"/>
              <a:t>రూపే డెబిట్ కార్డ్ లక్ష  రూపాయల ప్రమాద భీమా సౌకర్యం  కలగచేస్తుంది.  </a:t>
            </a:r>
            <a:endParaRPr lang="en-US" dirty="0" smtClean="0"/>
          </a:p>
          <a:p>
            <a:pPr algn="just"/>
            <a:r>
              <a:rPr lang="te-IN" dirty="0" smtClean="0"/>
              <a:t>రూ.</a:t>
            </a:r>
            <a:r>
              <a:rPr lang="en-US" dirty="0" smtClean="0"/>
              <a:t> </a:t>
            </a:r>
            <a:r>
              <a:rPr lang="en-US" dirty="0"/>
              <a:t>5000</a:t>
            </a:r>
            <a:r>
              <a:rPr lang="en-US" dirty="0" smtClean="0"/>
              <a:t>/-</a:t>
            </a:r>
            <a:r>
              <a:rPr lang="te-IN" dirty="0" smtClean="0"/>
              <a:t> వరకు ఓవర్ డ్రాఫ్ట్ సౌకర్యం ఉంది.</a:t>
            </a:r>
            <a:endParaRPr lang="en-US" dirty="0"/>
          </a:p>
          <a:p>
            <a:pPr marL="0" indent="0" algn="just">
              <a:buNone/>
            </a:pP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1559034"/>
            <a:ext cx="8229600" cy="869906"/>
          </a:xfrm>
          <a:prstGeom prst="rect">
            <a:avLst/>
          </a:prstGeom>
          <a:solidFill>
            <a:srgbClr val="19145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e-IN" sz="4000" dirty="0" smtClean="0">
                <a:solidFill>
                  <a:srgbClr val="FFFFFF"/>
                </a:solidFill>
              </a:rPr>
              <a:t>ప్రధాన మంత్రి జన్-ధన్ యోజన </a:t>
            </a:r>
            <a:endParaRPr lang="en-US" sz="4000" dirty="0">
              <a:solidFill>
                <a:srgbClr val="FFFFFF"/>
              </a:solidFill>
            </a:endParaRPr>
          </a:p>
        </p:txBody>
      </p:sp>
      <p:pic>
        <p:nvPicPr>
          <p:cNvPr id="2" name="Picture 1" descr="pradhan-mantri-jan-dhan-yojna-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999" y="-15746"/>
            <a:ext cx="1580445" cy="157478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769249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3464081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FFFFFF"/>
                </a:solidFill>
                <a:cs typeface="Chalkboard SE Regular"/>
              </a:rPr>
              <a:t>Discussion on </a:t>
            </a:r>
            <a:r>
              <a:rPr lang="en-US" sz="3600" dirty="0">
                <a:solidFill>
                  <a:srgbClr val="FFFFFF"/>
                </a:solidFill>
                <a:cs typeface="Chalkboard SE Regular"/>
              </a:rPr>
              <a:t>Over-Draft, Micro-ATM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551448" y="2321081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solidFill>
                  <a:srgbClr val="FFFFFF"/>
                </a:solidFill>
                <a:cs typeface="Chalkboard SE Regular"/>
              </a:rPr>
              <a:t>Discussion on Video  </a:t>
            </a:r>
            <a:endParaRPr lang="en-US" sz="4000" dirty="0">
              <a:solidFill>
                <a:srgbClr val="FFFFFF"/>
              </a:solidFill>
              <a:cs typeface="Chalkboard SE Regular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343527" y="823728"/>
            <a:ext cx="664544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solidFill>
                  <a:srgbClr val="FFFFFF"/>
                </a:solidFill>
                <a:cs typeface="Chalkboard SE Regular"/>
              </a:rPr>
              <a:t>Play Video (</a:t>
            </a:r>
            <a:r>
              <a:rPr lang="en-US" sz="4000" dirty="0" err="1" smtClean="0">
                <a:solidFill>
                  <a:srgbClr val="FFFFFF"/>
                </a:solidFill>
                <a:cs typeface="Chalkboard SE Regular"/>
              </a:rPr>
              <a:t>Bhola</a:t>
            </a:r>
            <a:r>
              <a:rPr lang="en-US" sz="4000" dirty="0" smtClean="0">
                <a:solidFill>
                  <a:srgbClr val="FFFFFF"/>
                </a:solidFill>
                <a:cs typeface="Chalkboard SE Regular"/>
              </a:rPr>
              <a:t> – </a:t>
            </a:r>
            <a:r>
              <a:rPr lang="en-US" sz="4000" dirty="0" err="1" smtClean="0">
                <a:solidFill>
                  <a:srgbClr val="FFFFFF"/>
                </a:solidFill>
                <a:cs typeface="Chalkboard SE Regular"/>
              </a:rPr>
              <a:t>Haria</a:t>
            </a:r>
            <a:r>
              <a:rPr lang="en-US" sz="4000" dirty="0" smtClean="0">
                <a:solidFill>
                  <a:srgbClr val="FFFFFF"/>
                </a:solidFill>
                <a:cs typeface="Chalkboard SE Regular"/>
              </a:rPr>
              <a:t>)</a:t>
            </a:r>
            <a:endParaRPr lang="en-US" sz="4000" dirty="0">
              <a:solidFill>
                <a:srgbClr val="FFFFFF"/>
              </a:solidFill>
              <a:cs typeface="Chalkboard SE Regular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78347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-124098"/>
            <a:ext cx="8229600" cy="9840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te-IN" sz="2800" dirty="0" smtClean="0">
                <a:solidFill>
                  <a:srgbClr val="0000FF"/>
                </a:solidFill>
              </a:rPr>
              <a:t>రేపటి కార్యక్రమము కోసం కొన్ని పాత్రలను కేటాయించండి </a:t>
            </a:r>
            <a:r>
              <a:rPr lang="te-IN" sz="4000" dirty="0" smtClean="0">
                <a:solidFill>
                  <a:srgbClr val="0000FF"/>
                </a:solidFill>
              </a:rPr>
              <a:t> </a:t>
            </a:r>
            <a:endParaRPr lang="en-US" sz="4000" dirty="0">
              <a:solidFill>
                <a:srgbClr val="0000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40413" y="1969441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te-IN" sz="24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halkboard"/>
                <a:cs typeface="Chalkboard"/>
              </a:rPr>
              <a:t>నమూనా  పాత్రలు </a:t>
            </a:r>
            <a:endParaRPr lang="en-IN" dirty="0">
              <a:solidFill>
                <a:schemeClr val="accent6">
                  <a:lumMod val="60000"/>
                  <a:lumOff val="40000"/>
                </a:schemeClr>
              </a:solidFill>
              <a:latin typeface="Chalkboard"/>
              <a:cs typeface="Chalkboard"/>
            </a:endParaRPr>
          </a:p>
          <a:p>
            <a:r>
              <a:rPr lang="en-US" dirty="0"/>
              <a:t> </a:t>
            </a:r>
            <a:endParaRPr lang="en-IN" dirty="0"/>
          </a:p>
        </p:txBody>
      </p:sp>
      <p:pic>
        <p:nvPicPr>
          <p:cNvPr id="7" name="Picture 6" descr="teacher-manager-between-chair-and-desk-hi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61" y="2491556"/>
            <a:ext cx="1822287" cy="163398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77829" y="4276888"/>
            <a:ext cx="16337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e-IN" dirty="0" smtClean="0">
                <a:solidFill>
                  <a:srgbClr val="000090"/>
                </a:solidFill>
              </a:rPr>
              <a:t>బ్యాంకు మేనేజర్ 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6948" y="859962"/>
            <a:ext cx="975138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e-IN" sz="2000" dirty="0" smtClean="0">
                <a:solidFill>
                  <a:schemeClr val="accent3">
                    <a:lumMod val="50000"/>
                  </a:schemeClr>
                </a:solidFill>
                <a:latin typeface="Chalkduster"/>
                <a:cs typeface="Chalkduster"/>
              </a:rPr>
              <a:t>కార్యక్రమం </a:t>
            </a:r>
            <a:r>
              <a:rPr lang="en-US" sz="2000" dirty="0" smtClean="0">
                <a:solidFill>
                  <a:schemeClr val="accent3">
                    <a:lumMod val="50000"/>
                  </a:schemeClr>
                </a:solidFill>
                <a:latin typeface="Chalkduster"/>
                <a:cs typeface="Chalkduster"/>
              </a:rPr>
              <a:t>:</a:t>
            </a:r>
          </a:p>
          <a:p>
            <a:r>
              <a:rPr lang="te-IN" sz="1600" dirty="0" smtClean="0"/>
              <a:t>మీ బ్యాంకు మేనేజర్ తో కలిసి చర్చించి అన్నిపాత్రల యొక్క విధులు  అర్ధం చేసుకొనండి.  చర్చించిన విషయాలకు అనుగుణంగా </a:t>
            </a:r>
          </a:p>
          <a:p>
            <a:r>
              <a:rPr lang="te-IN" sz="1600" dirty="0" smtClean="0"/>
              <a:t>ఈ  క్రింద సూచించిబడిన  కొన్ని పాత్రల ఆధారంగా చిన్న రూపకం (స్కిట్) తయారుచేయండి.  </a:t>
            </a:r>
            <a:r>
              <a:rPr lang="en-US" sz="1600" dirty="0" smtClean="0"/>
              <a:t>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6178520"/>
            <a:ext cx="9144000" cy="560844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e-IN" dirty="0" smtClean="0">
                <a:solidFill>
                  <a:schemeClr val="bg1"/>
                </a:solidFill>
              </a:rPr>
              <a:t>విద్యార్ధులకు పాత్రలను కేటాయించండి </a:t>
            </a:r>
            <a:r>
              <a:rPr lang="en-US" dirty="0" smtClean="0">
                <a:solidFill>
                  <a:schemeClr val="bg1"/>
                </a:solidFill>
              </a:rPr>
              <a:t> -&gt; </a:t>
            </a:r>
            <a:r>
              <a:rPr lang="te-IN" dirty="0" smtClean="0">
                <a:solidFill>
                  <a:schemeClr val="bg1"/>
                </a:solidFill>
              </a:rPr>
              <a:t>వారితో స్కిట్ తయారు చేయండి </a:t>
            </a:r>
            <a:r>
              <a:rPr lang="en-US" dirty="0" smtClean="0">
                <a:solidFill>
                  <a:schemeClr val="bg1"/>
                </a:solidFill>
              </a:rPr>
              <a:t>-&gt; </a:t>
            </a:r>
            <a:r>
              <a:rPr lang="te-IN" dirty="0" smtClean="0">
                <a:solidFill>
                  <a:schemeClr val="bg1"/>
                </a:solidFill>
              </a:rPr>
              <a:t>10-15 ని.వ్యవధి కల స్కిట్ ని తరువాత పీరియడ్ లో ప్రదర్శించండి. 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2" name="Picture 11" descr="grou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146" y="2491556"/>
            <a:ext cx="1466850" cy="1819275"/>
          </a:xfrm>
          <a:prstGeom prst="rect">
            <a:avLst/>
          </a:prstGeom>
        </p:spPr>
      </p:pic>
      <p:pic>
        <p:nvPicPr>
          <p:cNvPr id="13" name="Picture 12" descr="fron desk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7879" y="2529156"/>
            <a:ext cx="1511182" cy="1270000"/>
          </a:xfrm>
          <a:prstGeom prst="rect">
            <a:avLst/>
          </a:prstGeom>
        </p:spPr>
      </p:pic>
      <p:pic>
        <p:nvPicPr>
          <p:cNvPr id="14" name="Picture 13" descr="Cashier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541" y="2529156"/>
            <a:ext cx="1763888" cy="1248216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6064538" y="4292704"/>
            <a:ext cx="10326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e-IN" dirty="0" smtClean="0">
                <a:solidFill>
                  <a:srgbClr val="000090"/>
                </a:solidFill>
              </a:rPr>
              <a:t>క్యాషియర్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750780" y="4314488"/>
            <a:ext cx="21755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e-IN" dirty="0" smtClean="0">
                <a:solidFill>
                  <a:srgbClr val="000090"/>
                </a:solidFill>
              </a:rPr>
              <a:t>ముందు వరస అధికారి 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023673" y="4314488"/>
            <a:ext cx="211416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e-IN" dirty="0" smtClean="0">
                <a:solidFill>
                  <a:srgbClr val="000090"/>
                </a:solidFill>
              </a:rPr>
              <a:t>వినియోగదారులు  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57200" y="4683820"/>
            <a:ext cx="8229600" cy="131647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te-IN" sz="2000" b="1" dirty="0" smtClean="0">
                <a:solidFill>
                  <a:srgbClr val="4F6228"/>
                </a:solidFill>
              </a:rPr>
              <a:t>నమూనా రూపకం (స్కిట్ )</a:t>
            </a:r>
            <a:r>
              <a:rPr lang="en-US" sz="2000" b="1" dirty="0" smtClean="0">
                <a:solidFill>
                  <a:srgbClr val="4F6228"/>
                </a:solidFill>
              </a:rPr>
              <a:t>: </a:t>
            </a:r>
            <a:r>
              <a:rPr lang="en-US" sz="2000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te-IN" dirty="0" smtClean="0">
                <a:solidFill>
                  <a:schemeClr val="tx1"/>
                </a:solidFill>
              </a:rPr>
              <a:t>ఇద్దరు ముగ్గురు  విద్యార్ధులు  బ్యాంకు ఖాతా యొక్క ప్రాముఖ్యతను   చర్చించి ,బ్యాంకు శాఖకు  ఖాతా ప్రారంభించడానికి  వెళ్తారు. ఒక విద్యార్ధి తన ఖాతాలోకి జమ అయిన  ఉపకార వేతనం తీసుకొనుటకు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te-IN" dirty="0" smtClean="0">
                <a:solidFill>
                  <a:schemeClr val="tx1"/>
                </a:solidFill>
              </a:rPr>
              <a:t> విత్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te-IN" dirty="0" smtClean="0">
                <a:solidFill>
                  <a:schemeClr val="tx1"/>
                </a:solidFill>
              </a:rPr>
              <a:t>డ్రాయల్ ఫారం పూర్తిచేసి క్యాషియర్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te-IN" dirty="0" smtClean="0">
                <a:solidFill>
                  <a:schemeClr val="tx1"/>
                </a:solidFill>
              </a:rPr>
              <a:t>దగ్గరకు వెళ్తాడు. విద్యా రుణం గురించి వివరములు అడుగుతున్నాడు. 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te-IN" dirty="0" smtClean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te-IN" dirty="0" smtClean="0">
                <a:solidFill>
                  <a:schemeClr val="tx1"/>
                </a:solidFill>
              </a:rPr>
              <a:t> 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9" name="Picture 18" descr="Bank mItra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212" y="2295109"/>
            <a:ext cx="873588" cy="1981779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7711845" y="4292704"/>
            <a:ext cx="12763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e-IN" dirty="0" smtClean="0">
                <a:solidFill>
                  <a:srgbClr val="000090"/>
                </a:solidFill>
              </a:rPr>
              <a:t>బ్యాంకుమిత్ర </a:t>
            </a:r>
            <a:endParaRPr lang="en-US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23533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3839604"/>
            <a:ext cx="4773639" cy="1562121"/>
          </a:xfrm>
          <a:prstGeom prst="rect">
            <a:avLst/>
          </a:prstGeom>
          <a:solidFill>
            <a:srgbClr val="99663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Day 2 Begin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End of Day 1</a:t>
            </a:r>
            <a:endParaRPr lang="en-US" dirty="0"/>
          </a:p>
        </p:txBody>
      </p:sp>
      <p:pic>
        <p:nvPicPr>
          <p:cNvPr id="8" name="Content Placeholder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12292" y="4343399"/>
            <a:ext cx="1645708" cy="1234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2737484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-9587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te-IN" sz="4000" dirty="0" smtClean="0">
                <a:solidFill>
                  <a:srgbClr val="0000FF"/>
                </a:solidFill>
              </a:rPr>
              <a:t>భీమా </a:t>
            </a:r>
            <a:endParaRPr lang="en-US" sz="4000" dirty="0">
              <a:solidFill>
                <a:srgbClr val="0000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7200" y="1292501"/>
            <a:ext cx="530013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te-IN" sz="2400" baseline="30000" dirty="0" smtClean="0"/>
              <a:t>ప్రీమియం వాయిదాలు సక్రమంగా చెల్లించినట్లైతే ప్రమాదం/మరణం సంభవించినప్పుడు భీమా కంపెనీ ఇన్సూర్ చేసిన మొత్తమును చెల్లిస్తానని వాగ్దానం చేస్తుంది. ఇల్లు,వాహనం యొక్క ఇన్సూర్ చేసిన మొత్తాన్ని, పాడైనప్పుడు కాని , పోగొట్టుకొన్నప్పుడు కాని,   దొంగతనం జరిగినప్పుడు కాని  చెల్లిస్తుంది.   </a:t>
            </a:r>
            <a:endParaRPr lang="en-US" sz="2400" baseline="30000" dirty="0"/>
          </a:p>
        </p:txBody>
      </p:sp>
      <p:sp>
        <p:nvSpPr>
          <p:cNvPr id="6" name="Rectangle 5"/>
          <p:cNvSpPr/>
          <p:nvPr/>
        </p:nvSpPr>
        <p:spPr>
          <a:xfrm>
            <a:off x="471312" y="825526"/>
            <a:ext cx="283603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e-IN" sz="2000" b="1" dirty="0" smtClean="0">
                <a:solidFill>
                  <a:schemeClr val="bg2">
                    <a:lumMod val="50000"/>
                  </a:schemeClr>
                </a:solidFill>
                <a:latin typeface="Chalkboard"/>
                <a:cs typeface="Chalkboard"/>
              </a:rPr>
              <a:t>భవిష్యత్ నష్టాలనుంచి రక్షణ </a:t>
            </a:r>
            <a:endParaRPr lang="en-US" sz="2000" b="1" dirty="0">
              <a:solidFill>
                <a:schemeClr val="bg2">
                  <a:lumMod val="50000"/>
                </a:schemeClr>
              </a:solidFill>
              <a:latin typeface="Chalkboard"/>
              <a:cs typeface="Chalkboard"/>
            </a:endParaRPr>
          </a:p>
        </p:txBody>
      </p:sp>
      <p:pic>
        <p:nvPicPr>
          <p:cNvPr id="7" name="Picture 6" descr="global_images_insurance_life-car-health-ssk_10007006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9622" y="394014"/>
            <a:ext cx="3474378" cy="230011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3386669"/>
            <a:ext cx="2878667" cy="7620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e-IN" sz="2800" dirty="0" smtClean="0"/>
              <a:t>జీవిత భీమా </a:t>
            </a:r>
            <a:endParaRPr lang="en-US" sz="2800" dirty="0"/>
          </a:p>
        </p:txBody>
      </p:sp>
      <p:sp>
        <p:nvSpPr>
          <p:cNvPr id="9" name="Rectangle 8"/>
          <p:cNvSpPr/>
          <p:nvPr/>
        </p:nvSpPr>
        <p:spPr>
          <a:xfrm>
            <a:off x="5898445" y="3386669"/>
            <a:ext cx="3245556" cy="762000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e-IN" sz="2800" dirty="0" smtClean="0"/>
              <a:t>సాధారణ భీమా </a:t>
            </a:r>
            <a:endParaRPr lang="en-US" sz="2800" dirty="0"/>
          </a:p>
        </p:txBody>
      </p:sp>
      <p:pic>
        <p:nvPicPr>
          <p:cNvPr id="10" name="Picture 9" descr="family-Ico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312" y="4405601"/>
            <a:ext cx="1688592" cy="1700784"/>
          </a:xfrm>
          <a:prstGeom prst="rect">
            <a:avLst/>
          </a:prstGeom>
        </p:spPr>
      </p:pic>
      <p:pic>
        <p:nvPicPr>
          <p:cNvPr id="11" name="Picture 10" descr="pT7KdzX8c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4620" y="4301284"/>
            <a:ext cx="2300965" cy="1441938"/>
          </a:xfrm>
          <a:prstGeom prst="rect">
            <a:avLst/>
          </a:prstGeom>
        </p:spPr>
      </p:pic>
      <p:pic>
        <p:nvPicPr>
          <p:cNvPr id="12" name="Picture 11" descr="sports-car-clipart-side-view-KTj4ddqTq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3204" y="4419540"/>
            <a:ext cx="2418916" cy="120542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240637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57200" y="-19253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3600" dirty="0" smtClean="0">
                <a:solidFill>
                  <a:srgbClr val="0000FF"/>
                </a:solidFill>
                <a:latin typeface="Chalkboard SE Regular"/>
                <a:cs typeface="Chalkboard SE Regular"/>
              </a:rPr>
              <a:t>Video - </a:t>
            </a:r>
            <a:r>
              <a:rPr lang="en-US" sz="3600" dirty="0" err="1" smtClean="0">
                <a:solidFill>
                  <a:srgbClr val="0000FF"/>
                </a:solidFill>
                <a:latin typeface="Chalkboard SE Regular"/>
                <a:cs typeface="Chalkboard SE Regular"/>
              </a:rPr>
              <a:t>Ginni</a:t>
            </a:r>
            <a:endParaRPr lang="en-US" sz="3600" dirty="0">
              <a:solidFill>
                <a:srgbClr val="0000FF"/>
              </a:solidFill>
              <a:latin typeface="Chalkboard SE Regular"/>
              <a:cs typeface="Chalkboard SE Regular"/>
            </a:endParaRPr>
          </a:p>
        </p:txBody>
      </p:sp>
      <p:pic>
        <p:nvPicPr>
          <p:cNvPr id="2" name="Picture 1" descr="Screen Shot 2015-09-24 at 4.30.30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5582" b="5008"/>
          <a:stretch/>
        </p:blipFill>
        <p:spPr>
          <a:xfrm>
            <a:off x="160578" y="1182539"/>
            <a:ext cx="8831963" cy="49353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3839349" y="6384999"/>
            <a:ext cx="1569322" cy="369332"/>
          </a:xfrm>
          <a:prstGeom prst="rect">
            <a:avLst/>
          </a:prstGeom>
          <a:solidFill>
            <a:srgbClr val="FF6600"/>
          </a:solidFill>
        </p:spPr>
        <p:txBody>
          <a:bodyPr wrap="none" rtlCol="0" anchor="ctr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Play the Video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60882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35563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e-IN" sz="4000" dirty="0" smtClean="0">
                <a:solidFill>
                  <a:srgbClr val="0000FF"/>
                </a:solidFill>
              </a:rPr>
              <a:t>సామాజిక రక్షణ పధకాలు </a:t>
            </a:r>
            <a:endParaRPr lang="en-US" sz="4000" dirty="0">
              <a:solidFill>
                <a:srgbClr val="0000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1117" y="2755930"/>
            <a:ext cx="249125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e-IN" dirty="0" smtClean="0">
                <a:solidFill>
                  <a:schemeClr val="bg1">
                    <a:lumMod val="50000"/>
                  </a:schemeClr>
                </a:solidFill>
              </a:rPr>
              <a:t>ప్రధాన మంతి సురక్ష భీమా యోజన</a:t>
            </a:r>
          </a:p>
          <a:p>
            <a:pPr algn="ctr"/>
            <a:r>
              <a:rPr lang="te-IN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</a:p>
          <a:p>
            <a:pPr algn="ctr"/>
            <a:r>
              <a:rPr lang="te-IN" dirty="0" smtClean="0">
                <a:solidFill>
                  <a:schemeClr val="bg1">
                    <a:lumMod val="50000"/>
                  </a:schemeClr>
                </a:solidFill>
              </a:rPr>
              <a:t>సంవత్సరానికి/ఒక వ్యక్తికి రూ.12/- ప్రీమియంతో రూ.రెండు లక్షల వరకు ప్రమాదభీమా సౌకర్యం</a:t>
            </a:r>
          </a:p>
          <a:p>
            <a:pPr algn="ctr"/>
            <a:r>
              <a:rPr lang="te-IN" dirty="0" smtClean="0">
                <a:solidFill>
                  <a:schemeClr val="bg1">
                    <a:lumMod val="50000"/>
                  </a:schemeClr>
                </a:solidFill>
              </a:rPr>
              <a:t>(వయస్సు 18 – 70 సం. )   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182134" y="2755930"/>
            <a:ext cx="2718819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e-IN" dirty="0" smtClean="0">
                <a:solidFill>
                  <a:schemeClr val="bg1">
                    <a:lumMod val="50000"/>
                  </a:schemeClr>
                </a:solidFill>
              </a:rPr>
              <a:t>ప్రధాన మంత్రి జీవన్ జ్యోతి భీమా యోజన</a:t>
            </a:r>
          </a:p>
          <a:p>
            <a:pPr algn="ctr"/>
            <a:endParaRPr lang="te-IN" dirty="0" smtClean="0">
              <a:solidFill>
                <a:schemeClr val="bg1">
                  <a:lumMod val="50000"/>
                </a:schemeClr>
              </a:solidFill>
            </a:endParaRPr>
          </a:p>
          <a:p>
            <a:pPr algn="ctr"/>
            <a:r>
              <a:rPr lang="te-IN" dirty="0" smtClean="0">
                <a:solidFill>
                  <a:schemeClr val="bg1">
                    <a:lumMod val="50000"/>
                  </a:schemeClr>
                </a:solidFill>
              </a:rPr>
              <a:t>  సంవత్సరానికి/ఒక వ్యక్తికి రూ.330/- ప్రీమియంతో రూ.రెండు లక్షల వరకు జీవిత భీమా సౌకర్యం</a:t>
            </a:r>
          </a:p>
          <a:p>
            <a:pPr algn="ctr"/>
            <a:r>
              <a:rPr lang="te-IN" dirty="0" smtClean="0">
                <a:solidFill>
                  <a:schemeClr val="bg1">
                    <a:lumMod val="50000"/>
                  </a:schemeClr>
                </a:solidFill>
              </a:rPr>
              <a:t> (వయస్సు 18 – 50 సం. )   </a:t>
            </a:r>
            <a:endParaRPr lang="en-US" dirty="0" smtClean="0">
              <a:solidFill>
                <a:schemeClr val="bg1">
                  <a:lumMod val="50000"/>
                </a:schemeClr>
              </a:solidFill>
            </a:endParaRPr>
          </a:p>
          <a:p>
            <a:pPr algn="ctr"/>
            <a:endParaRPr lang="en-US" dirty="0">
              <a:solidFill>
                <a:srgbClr val="7F7F7F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383276" y="2938072"/>
            <a:ext cx="246177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e-IN" dirty="0" smtClean="0">
                <a:solidFill>
                  <a:srgbClr val="7F7F7F"/>
                </a:solidFill>
              </a:rPr>
              <a:t>అటల్ పింఛన్ యోజన</a:t>
            </a:r>
          </a:p>
          <a:p>
            <a:pPr algn="ctr"/>
            <a:endParaRPr lang="te-IN" dirty="0" smtClean="0">
              <a:solidFill>
                <a:srgbClr val="7F7F7F"/>
              </a:solidFill>
            </a:endParaRPr>
          </a:p>
          <a:p>
            <a:pPr algn="ctr"/>
            <a:r>
              <a:rPr lang="te-IN" dirty="0" smtClean="0">
                <a:solidFill>
                  <a:srgbClr val="7F7F7F"/>
                </a:solidFill>
              </a:rPr>
              <a:t> హామీ పింఛను</a:t>
            </a:r>
          </a:p>
          <a:p>
            <a:pPr algn="ctr"/>
            <a:r>
              <a:rPr lang="te-IN" dirty="0" smtClean="0">
                <a:solidFill>
                  <a:srgbClr val="7F7F7F"/>
                </a:solidFill>
              </a:rPr>
              <a:t> రూ.1000/- నుంచి రూ.5000/- వరకు </a:t>
            </a:r>
          </a:p>
          <a:p>
            <a:pPr algn="ctr"/>
            <a:r>
              <a:rPr lang="te-IN" dirty="0" smtClean="0">
                <a:solidFill>
                  <a:srgbClr val="7F7F7F"/>
                </a:solidFill>
              </a:rPr>
              <a:t>(వయస్సు 18 -40 సం.)</a:t>
            </a:r>
            <a:endParaRPr lang="en-US" dirty="0">
              <a:solidFill>
                <a:srgbClr val="7F7F7F"/>
              </a:solidFill>
            </a:endParaRPr>
          </a:p>
        </p:txBody>
      </p:sp>
      <p:pic>
        <p:nvPicPr>
          <p:cNvPr id="5" name="Picture 4" descr="PMJJY logo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843" y="1830211"/>
            <a:ext cx="3213100" cy="719498"/>
          </a:xfrm>
          <a:prstGeom prst="rect">
            <a:avLst/>
          </a:prstGeom>
        </p:spPr>
      </p:pic>
      <p:pic>
        <p:nvPicPr>
          <p:cNvPr id="12" name="Picture 11" descr="Atal Pension Logo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8011" y="1498630"/>
            <a:ext cx="1333500" cy="1257300"/>
          </a:xfrm>
          <a:prstGeom prst="rect">
            <a:avLst/>
          </a:prstGeom>
        </p:spPr>
      </p:pic>
      <p:pic>
        <p:nvPicPr>
          <p:cNvPr id="13" name="Picture 12" descr="PMSBY Logo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117" y="1794795"/>
            <a:ext cx="2404237" cy="75491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15418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-9587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te-IN" sz="4000" dirty="0" smtClean="0">
                <a:solidFill>
                  <a:srgbClr val="0000FF"/>
                </a:solidFill>
              </a:rPr>
              <a:t>పింఛను మరియు ప్రజా భవిష్య నిధి (పి.పి.ఎఫ్.)</a:t>
            </a:r>
            <a:endParaRPr lang="en-US" sz="4000" dirty="0">
              <a:solidFill>
                <a:srgbClr val="0000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764514" y="1297896"/>
            <a:ext cx="4184234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e-IN" sz="2400" dirty="0" smtClean="0"/>
              <a:t>పి.పి.ఎఫ్.</a:t>
            </a:r>
            <a:r>
              <a:rPr lang="en-US" sz="2400" dirty="0" smtClean="0"/>
              <a:t> </a:t>
            </a:r>
            <a:endParaRPr lang="en-US" sz="2400" dirty="0"/>
          </a:p>
          <a:p>
            <a:endParaRPr lang="te-IN" sz="1400" dirty="0" smtClean="0"/>
          </a:p>
          <a:p>
            <a:r>
              <a:rPr lang="te-IN" sz="1600" dirty="0" smtClean="0"/>
              <a:t>ప్రజా భవిష్య నిధి పొదుపు చేయుటకు మరియు పన్ను ఆదాకు ఉపయోగపడుతుంది.</a:t>
            </a:r>
            <a:r>
              <a:rPr lang="te-IN" sz="1400" dirty="0" smtClean="0"/>
              <a:t> </a:t>
            </a:r>
            <a:r>
              <a:rPr lang="te-IN" sz="1600" dirty="0" smtClean="0"/>
              <a:t>ఇది చిన్న చిన్న మొత్తాలను సహేతుకమైన రాబడితో (ఆదాయ పన్ను లాభాలతో) పొందడానికి సహకరిస్తుంది. </a:t>
            </a:r>
            <a:endParaRPr lang="en-US" sz="1600" dirty="0"/>
          </a:p>
        </p:txBody>
      </p:sp>
      <p:sp>
        <p:nvSpPr>
          <p:cNvPr id="6" name="Rectangle 5"/>
          <p:cNvSpPr/>
          <p:nvPr/>
        </p:nvSpPr>
        <p:spPr>
          <a:xfrm>
            <a:off x="150642" y="1297896"/>
            <a:ext cx="4572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te-IN" sz="2400" b="1" dirty="0" smtClean="0"/>
              <a:t>పింఛను </a:t>
            </a:r>
            <a:endParaRPr lang="en-US" sz="2400" b="1" dirty="0" smtClean="0"/>
          </a:p>
          <a:p>
            <a:r>
              <a:rPr lang="te-IN" sz="2400" baseline="30000" dirty="0" smtClean="0"/>
              <a:t>కొంత నగదును  పదవీవిరమణ  అనంతర  ఖర్చుకోసం ప్రస్తుతం కేటాయించే ఒక ప్రణాళిక.  </a:t>
            </a:r>
            <a:r>
              <a:rPr lang="en-US" sz="2400" baseline="30000" dirty="0" smtClean="0"/>
              <a:t> </a:t>
            </a:r>
            <a:endParaRPr lang="en-US" sz="2400" dirty="0"/>
          </a:p>
        </p:txBody>
      </p:sp>
      <p:grpSp>
        <p:nvGrpSpPr>
          <p:cNvPr id="10" name="Group 9"/>
          <p:cNvGrpSpPr/>
          <p:nvPr/>
        </p:nvGrpSpPr>
        <p:grpSpPr>
          <a:xfrm>
            <a:off x="4738061" y="4765448"/>
            <a:ext cx="4379486" cy="978150"/>
            <a:chOff x="-1" y="2481873"/>
            <a:chExt cx="4379486" cy="978150"/>
          </a:xfrm>
        </p:grpSpPr>
        <p:sp>
          <p:nvSpPr>
            <p:cNvPr id="8" name="Rectangle 7"/>
            <p:cNvSpPr/>
            <p:nvPr/>
          </p:nvSpPr>
          <p:spPr>
            <a:xfrm>
              <a:off x="-1" y="2481873"/>
              <a:ext cx="4379486" cy="978150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te-IN" dirty="0" smtClean="0">
                  <a:solidFill>
                    <a:srgbClr val="FFFF00"/>
                  </a:solidFill>
                </a:rPr>
                <a:t>       తక్షణ తనిఖీ </a:t>
              </a:r>
              <a:endParaRPr lang="en-US" dirty="0" smtClean="0">
                <a:solidFill>
                  <a:srgbClr val="FFFF00"/>
                </a:solidFill>
              </a:endParaRPr>
            </a:p>
            <a:p>
              <a:r>
                <a:rPr lang="en-US" dirty="0" smtClean="0">
                  <a:solidFill>
                    <a:schemeClr val="bg1"/>
                  </a:solidFill>
                </a:rPr>
                <a:t>         </a:t>
              </a:r>
              <a:r>
                <a:rPr lang="te-IN" sz="1600" dirty="0" smtClean="0">
                  <a:solidFill>
                    <a:schemeClr val="bg1"/>
                  </a:solidFill>
                </a:rPr>
                <a:t>మీ తల్లితండ్రులను మరియు బామ్మ,తాతయ్యలను</a:t>
              </a:r>
            </a:p>
            <a:p>
              <a:r>
                <a:rPr lang="te-IN" sz="1600" dirty="0" smtClean="0">
                  <a:solidFill>
                    <a:schemeClr val="bg1"/>
                  </a:solidFill>
                </a:rPr>
                <a:t>       వారికి పింఛను ప్రణాళిక ఉన్నదేమో అడగండి.  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391" y="2720574"/>
              <a:ext cx="457200" cy="457200"/>
            </a:xfrm>
            <a:prstGeom prst="rect">
              <a:avLst/>
            </a:prstGeom>
          </p:spPr>
        </p:pic>
      </p:grpSp>
      <p:pic>
        <p:nvPicPr>
          <p:cNvPr id="11" name="Picture 10" descr="Why-Should-You-Invest-in-a-Public-Provident-Fund-Account-in-Indi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1552" y="1047124"/>
            <a:ext cx="1475248" cy="775871"/>
          </a:xfrm>
          <a:prstGeom prst="rect">
            <a:avLst/>
          </a:prstGeom>
        </p:spPr>
      </p:pic>
      <p:pic>
        <p:nvPicPr>
          <p:cNvPr id="12" name="Picture 11" descr="pension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7" y="2549520"/>
            <a:ext cx="4145914" cy="432307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292311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-124098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4000" dirty="0" smtClean="0">
                <a:solidFill>
                  <a:srgbClr val="0000FF"/>
                </a:solidFill>
              </a:rPr>
              <a:t>Video – PMJDY Influencer</a:t>
            </a:r>
            <a:endParaRPr lang="en-US" sz="4000" dirty="0">
              <a:solidFill>
                <a:srgbClr val="0000FF"/>
              </a:solidFill>
            </a:endParaRPr>
          </a:p>
        </p:txBody>
      </p:sp>
      <p:pic>
        <p:nvPicPr>
          <p:cNvPr id="2" name="Picture 1" descr="Screen Shot 2015-09-24 at 4.41.12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302" t="12481" r="8202" b="12416"/>
          <a:stretch/>
        </p:blipFill>
        <p:spPr>
          <a:xfrm>
            <a:off x="270615" y="1094946"/>
            <a:ext cx="8634340" cy="48540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Rounded Rectangle 3"/>
          <p:cNvSpPr/>
          <p:nvPr/>
        </p:nvSpPr>
        <p:spPr>
          <a:xfrm>
            <a:off x="3620379" y="6248481"/>
            <a:ext cx="1999965" cy="491251"/>
          </a:xfrm>
          <a:prstGeom prst="roundRect">
            <a:avLst/>
          </a:prstGeom>
          <a:solidFill>
            <a:schemeClr val="accent4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839349" y="6282806"/>
            <a:ext cx="1569322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Play the Video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31731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-124098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4000" dirty="0" smtClean="0">
                <a:solidFill>
                  <a:srgbClr val="0000FF"/>
                </a:solidFill>
              </a:rPr>
              <a:t>Video: </a:t>
            </a:r>
            <a:r>
              <a:rPr lang="en-US" sz="4000" dirty="0" err="1" smtClean="0">
                <a:solidFill>
                  <a:srgbClr val="0000FF"/>
                </a:solidFill>
              </a:rPr>
              <a:t>Suraksha</a:t>
            </a:r>
            <a:r>
              <a:rPr lang="en-US" sz="4000" dirty="0" smtClean="0">
                <a:solidFill>
                  <a:srgbClr val="0000FF"/>
                </a:solidFill>
              </a:rPr>
              <a:t> </a:t>
            </a:r>
            <a:r>
              <a:rPr lang="en-US" sz="4000" dirty="0" err="1" smtClean="0">
                <a:solidFill>
                  <a:srgbClr val="0000FF"/>
                </a:solidFill>
              </a:rPr>
              <a:t>Bima</a:t>
            </a:r>
            <a:r>
              <a:rPr lang="en-US" sz="4000" dirty="0" smtClean="0">
                <a:solidFill>
                  <a:srgbClr val="0000FF"/>
                </a:solidFill>
              </a:rPr>
              <a:t> </a:t>
            </a:r>
            <a:r>
              <a:rPr lang="en-US" sz="4000" dirty="0" err="1" smtClean="0">
                <a:solidFill>
                  <a:srgbClr val="0000FF"/>
                </a:solidFill>
              </a:rPr>
              <a:t>Yojana</a:t>
            </a:r>
            <a:r>
              <a:rPr lang="en-US" sz="4000" dirty="0" smtClean="0">
                <a:solidFill>
                  <a:srgbClr val="0000FF"/>
                </a:solidFill>
              </a:rPr>
              <a:t> (Grocery)</a:t>
            </a:r>
            <a:endParaRPr lang="en-US" sz="4000" dirty="0">
              <a:solidFill>
                <a:srgbClr val="0000FF"/>
              </a:solidFill>
            </a:endParaRPr>
          </a:p>
        </p:txBody>
      </p:sp>
      <p:pic>
        <p:nvPicPr>
          <p:cNvPr id="2" name="Picture 1" descr="Screen Shot 2015-09-24 at 4.52.41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5328" b="5263"/>
          <a:stretch/>
        </p:blipFill>
        <p:spPr>
          <a:xfrm>
            <a:off x="131382" y="905153"/>
            <a:ext cx="8904953" cy="49761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Rounded Rectangle 3"/>
          <p:cNvSpPr/>
          <p:nvPr/>
        </p:nvSpPr>
        <p:spPr>
          <a:xfrm>
            <a:off x="3620379" y="6248481"/>
            <a:ext cx="1999965" cy="491251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839349" y="6282806"/>
            <a:ext cx="1569322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Play the Video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83518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350359" y="-39920"/>
            <a:ext cx="856919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dirty="0" smtClean="0">
                <a:solidFill>
                  <a:srgbClr val="0000FF"/>
                </a:solidFill>
              </a:rPr>
              <a:t>Video: </a:t>
            </a:r>
            <a:r>
              <a:rPr lang="en-US" sz="4000" dirty="0" err="1" smtClean="0">
                <a:solidFill>
                  <a:srgbClr val="0000FF"/>
                </a:solidFill>
              </a:rPr>
              <a:t>Suraksha</a:t>
            </a:r>
            <a:r>
              <a:rPr lang="en-US" sz="4000" dirty="0" smtClean="0">
                <a:solidFill>
                  <a:srgbClr val="0000FF"/>
                </a:solidFill>
              </a:rPr>
              <a:t> </a:t>
            </a:r>
            <a:r>
              <a:rPr lang="en-US" sz="4000" dirty="0" err="1" smtClean="0">
                <a:solidFill>
                  <a:srgbClr val="0000FF"/>
                </a:solidFill>
              </a:rPr>
              <a:t>Bima</a:t>
            </a:r>
            <a:r>
              <a:rPr lang="en-US" sz="4000" dirty="0" smtClean="0">
                <a:solidFill>
                  <a:srgbClr val="0000FF"/>
                </a:solidFill>
              </a:rPr>
              <a:t> </a:t>
            </a:r>
            <a:r>
              <a:rPr lang="en-US" sz="4000" dirty="0" err="1" smtClean="0">
                <a:solidFill>
                  <a:srgbClr val="0000FF"/>
                </a:solidFill>
              </a:rPr>
              <a:t>Yojana</a:t>
            </a:r>
            <a:r>
              <a:rPr lang="en-US" sz="4000" dirty="0">
                <a:solidFill>
                  <a:srgbClr val="0000FF"/>
                </a:solidFill>
              </a:rPr>
              <a:t> </a:t>
            </a:r>
            <a:r>
              <a:rPr lang="en-US" sz="4000" dirty="0" smtClean="0">
                <a:solidFill>
                  <a:srgbClr val="0000FF"/>
                </a:solidFill>
              </a:rPr>
              <a:t>(</a:t>
            </a:r>
            <a:r>
              <a:rPr lang="en-US" sz="4000" dirty="0" err="1" smtClean="0">
                <a:solidFill>
                  <a:srgbClr val="0000FF"/>
                </a:solidFill>
              </a:rPr>
              <a:t>AutoRickshaw</a:t>
            </a:r>
            <a:r>
              <a:rPr lang="en-US" sz="4000" dirty="0" smtClean="0">
                <a:solidFill>
                  <a:srgbClr val="0000FF"/>
                </a:solidFill>
              </a:rPr>
              <a:t>)</a:t>
            </a:r>
            <a:endParaRPr lang="en-US" sz="4000" dirty="0">
              <a:solidFill>
                <a:srgbClr val="0000FF"/>
              </a:solidFill>
            </a:endParaRPr>
          </a:p>
        </p:txBody>
      </p:sp>
      <p:pic>
        <p:nvPicPr>
          <p:cNvPr id="2" name="Picture 1" descr="Screen Shot 2015-09-24 at 4.47.50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6604" b="5008"/>
          <a:stretch/>
        </p:blipFill>
        <p:spPr>
          <a:xfrm>
            <a:off x="116784" y="1124147"/>
            <a:ext cx="8919551" cy="49273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Rounded Rectangle 3"/>
          <p:cNvSpPr/>
          <p:nvPr/>
        </p:nvSpPr>
        <p:spPr>
          <a:xfrm>
            <a:off x="3620379" y="6248481"/>
            <a:ext cx="1999965" cy="491251"/>
          </a:xfrm>
          <a:prstGeom prst="roundRect">
            <a:avLst/>
          </a:prstGeom>
          <a:solidFill>
            <a:schemeClr val="accent3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839349" y="6282806"/>
            <a:ext cx="1569322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Play the Video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57700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457200" y="-25321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dirty="0" smtClean="0">
                <a:solidFill>
                  <a:srgbClr val="0000FF"/>
                </a:solidFill>
              </a:rPr>
              <a:t>Video: </a:t>
            </a:r>
            <a:r>
              <a:rPr lang="en-US" sz="4000" dirty="0" err="1" smtClean="0">
                <a:solidFill>
                  <a:srgbClr val="0000FF"/>
                </a:solidFill>
              </a:rPr>
              <a:t>Atal</a:t>
            </a:r>
            <a:r>
              <a:rPr lang="en-US" sz="4000" dirty="0" smtClean="0">
                <a:solidFill>
                  <a:srgbClr val="0000FF"/>
                </a:solidFill>
              </a:rPr>
              <a:t> Pension </a:t>
            </a:r>
            <a:r>
              <a:rPr lang="en-US" sz="4000" dirty="0" err="1" smtClean="0">
                <a:solidFill>
                  <a:srgbClr val="0000FF"/>
                </a:solidFill>
              </a:rPr>
              <a:t>Yojna</a:t>
            </a:r>
            <a:r>
              <a:rPr lang="en-US" sz="4000" dirty="0" smtClean="0">
                <a:solidFill>
                  <a:srgbClr val="0000FF"/>
                </a:solidFill>
              </a:rPr>
              <a:t> (APY)</a:t>
            </a:r>
            <a:endParaRPr lang="en-US" sz="4000" dirty="0">
              <a:solidFill>
                <a:srgbClr val="0000FF"/>
              </a:solidFill>
            </a:endParaRPr>
          </a:p>
        </p:txBody>
      </p:sp>
      <p:pic>
        <p:nvPicPr>
          <p:cNvPr id="2" name="Picture 1" descr="Screen Shot 2015-09-24 at 4.55.09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5838" b="5264"/>
          <a:stretch/>
        </p:blipFill>
        <p:spPr>
          <a:xfrm>
            <a:off x="116784" y="978150"/>
            <a:ext cx="8919551" cy="495583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" name="Rounded Rectangle 3"/>
          <p:cNvSpPr/>
          <p:nvPr/>
        </p:nvSpPr>
        <p:spPr>
          <a:xfrm>
            <a:off x="3620379" y="6248481"/>
            <a:ext cx="1999965" cy="491251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839349" y="6282806"/>
            <a:ext cx="1569322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Play the Video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93812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457200" y="-25321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dirty="0" smtClean="0">
                <a:solidFill>
                  <a:srgbClr val="0000FF"/>
                </a:solidFill>
              </a:rPr>
              <a:t>Video: </a:t>
            </a:r>
            <a:r>
              <a:rPr lang="en-US" sz="4000" dirty="0" err="1" smtClean="0">
                <a:solidFill>
                  <a:srgbClr val="0000FF"/>
                </a:solidFill>
              </a:rPr>
              <a:t>Jeevan</a:t>
            </a:r>
            <a:r>
              <a:rPr lang="en-US" sz="4000" dirty="0" smtClean="0">
                <a:solidFill>
                  <a:srgbClr val="0000FF"/>
                </a:solidFill>
              </a:rPr>
              <a:t> </a:t>
            </a:r>
            <a:r>
              <a:rPr lang="en-US" sz="4000" dirty="0" err="1" smtClean="0">
                <a:solidFill>
                  <a:srgbClr val="0000FF"/>
                </a:solidFill>
              </a:rPr>
              <a:t>Jyoti</a:t>
            </a:r>
            <a:endParaRPr lang="en-US" sz="4000" dirty="0">
              <a:solidFill>
                <a:srgbClr val="0000FF"/>
              </a:solidFill>
            </a:endParaRPr>
          </a:p>
        </p:txBody>
      </p:sp>
      <p:pic>
        <p:nvPicPr>
          <p:cNvPr id="2" name="Picture 1" descr="Screen Shot 2015-09-24 at 4.58.44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5073" b="5774"/>
          <a:stretch/>
        </p:blipFill>
        <p:spPr>
          <a:xfrm>
            <a:off x="0" y="948952"/>
            <a:ext cx="9144000" cy="509514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" name="Rounded Rectangle 3"/>
          <p:cNvSpPr/>
          <p:nvPr/>
        </p:nvSpPr>
        <p:spPr>
          <a:xfrm>
            <a:off x="3620379" y="6248481"/>
            <a:ext cx="1999965" cy="491251"/>
          </a:xfrm>
          <a:prstGeom prst="roundRect">
            <a:avLst/>
          </a:prstGeom>
          <a:solidFill>
            <a:schemeClr val="accent3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839349" y="6282806"/>
            <a:ext cx="1569322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Play the Video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69115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311185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Group Activity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457200" y="287330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Quiz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57200" y="456256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Prize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91782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09611" y="5239472"/>
            <a:ext cx="296587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e-IN" sz="1400" dirty="0" smtClean="0"/>
              <a:t>ఇవాళ కొనలేనివాటిని, డబ్బు</a:t>
            </a:r>
          </a:p>
          <a:p>
            <a:pPr algn="ctr"/>
            <a:r>
              <a:rPr lang="te-IN" sz="1400" dirty="0" smtClean="0"/>
              <a:t> పొదుపు చేసి భవిష్యత్ లో కొనవచ్చును  </a:t>
            </a:r>
            <a:r>
              <a:rPr lang="en-US" sz="1400" dirty="0" smtClean="0"/>
              <a:t> </a:t>
            </a:r>
          </a:p>
          <a:p>
            <a:pPr algn="ctr"/>
            <a:r>
              <a:rPr lang="en-US" sz="1400" dirty="0" smtClean="0"/>
              <a:t> </a:t>
            </a:r>
          </a:p>
          <a:p>
            <a:pPr algn="ctr"/>
            <a:endParaRPr lang="en-US" dirty="0" smtClean="0"/>
          </a:p>
        </p:txBody>
      </p:sp>
      <p:pic>
        <p:nvPicPr>
          <p:cNvPr id="9" name="Picture 8" descr="free-60-icons-1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341" y="3504971"/>
            <a:ext cx="1203876" cy="120387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92277" y="4577703"/>
            <a:ext cx="25539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e-IN" sz="2400" dirty="0" smtClean="0">
                <a:solidFill>
                  <a:srgbClr val="3366FF"/>
                </a:solidFill>
              </a:rPr>
              <a:t>భవిష్యత్ అవసరాలు </a:t>
            </a:r>
            <a:endParaRPr lang="en-US" sz="2400" dirty="0">
              <a:solidFill>
                <a:srgbClr val="3366FF"/>
              </a:solidFill>
            </a:endParaRPr>
          </a:p>
        </p:txBody>
      </p:sp>
      <p:pic>
        <p:nvPicPr>
          <p:cNvPr id="12" name="Picture 11" descr="free-60-icons-4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1939" y="1675714"/>
            <a:ext cx="1135569" cy="113556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078413" y="280445"/>
            <a:ext cx="33185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e-IN" sz="3600" dirty="0" smtClean="0">
                <a:solidFill>
                  <a:srgbClr val="3366FF"/>
                </a:solidFill>
              </a:rPr>
              <a:t>ఆకస్మిక ఖర్చులు </a:t>
            </a:r>
            <a:endParaRPr lang="en-US" sz="3600" dirty="0">
              <a:solidFill>
                <a:srgbClr val="3366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084520" y="945315"/>
            <a:ext cx="30316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e-IN" dirty="0" smtClean="0"/>
              <a:t>అనుకోని ఖర్చులు అంటే అనారోగ్యం,ప్రమాదం,మరణం</a:t>
            </a:r>
            <a:r>
              <a:rPr lang="en-US" dirty="0" smtClean="0"/>
              <a:t> </a:t>
            </a:r>
          </a:p>
          <a:p>
            <a:pPr algn="ctr"/>
            <a:endParaRPr lang="en-US" dirty="0" smtClean="0"/>
          </a:p>
        </p:txBody>
      </p:sp>
      <p:pic>
        <p:nvPicPr>
          <p:cNvPr id="16" name="Picture 15" descr="free-60-icons-57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6187" y="3573278"/>
            <a:ext cx="1135569" cy="1135569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5761043" y="4562635"/>
            <a:ext cx="17908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e-IN" sz="2400" dirty="0" smtClean="0">
                <a:solidFill>
                  <a:srgbClr val="3366FF"/>
                </a:solidFill>
              </a:rPr>
              <a:t>పెద్ద ఖర్చులు </a:t>
            </a:r>
            <a:endParaRPr lang="en-US" sz="2400" dirty="0">
              <a:solidFill>
                <a:srgbClr val="3366FF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761043" y="5198855"/>
            <a:ext cx="26725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e-IN" sz="1400" dirty="0" smtClean="0"/>
              <a:t>ఇల్లు కొనడం,వివాహం,చదువు లాంటి </a:t>
            </a:r>
          </a:p>
          <a:p>
            <a:r>
              <a:rPr lang="te-IN" sz="1400" dirty="0" smtClean="0"/>
              <a:t>         పెద్ద ఖర్చులకోసం </a:t>
            </a:r>
            <a:endParaRPr lang="en-US" sz="1400" dirty="0" smtClean="0"/>
          </a:p>
        </p:txBody>
      </p:sp>
      <p:sp>
        <p:nvSpPr>
          <p:cNvPr id="3" name="Oval 2"/>
          <p:cNvSpPr/>
          <p:nvPr/>
        </p:nvSpPr>
        <p:spPr>
          <a:xfrm>
            <a:off x="2904378" y="3107614"/>
            <a:ext cx="2791816" cy="2791816"/>
          </a:xfrm>
          <a:prstGeom prst="ellipse">
            <a:avLst/>
          </a:prstGeom>
          <a:ln w="38100" cmpd="sng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e-IN" sz="3200" b="1" dirty="0" smtClean="0">
                <a:solidFill>
                  <a:schemeClr val="accent1">
                    <a:lumMod val="75000"/>
                  </a:schemeClr>
                </a:solidFill>
              </a:rPr>
              <a:t>పొదుపు</a:t>
            </a:r>
          </a:p>
          <a:p>
            <a:pPr algn="ctr"/>
            <a:r>
              <a:rPr lang="te-IN" sz="3200" b="1" dirty="0" smtClean="0">
                <a:solidFill>
                  <a:schemeClr val="accent1">
                    <a:lumMod val="75000"/>
                  </a:schemeClr>
                </a:solidFill>
              </a:rPr>
              <a:t>ఎందుకు</a:t>
            </a:r>
          </a:p>
          <a:p>
            <a:pPr algn="ctr"/>
            <a:r>
              <a:rPr lang="te-IN" sz="3200" b="1" dirty="0" smtClean="0">
                <a:solidFill>
                  <a:schemeClr val="accent1">
                    <a:lumMod val="75000"/>
                  </a:schemeClr>
                </a:solidFill>
              </a:rPr>
              <a:t>అవసరం 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</a:rPr>
              <a:t>?</a:t>
            </a:r>
            <a:endParaRPr lang="en-US" sz="32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5948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84812"/>
            <a:ext cx="8229600" cy="734089"/>
          </a:xfrm>
        </p:spPr>
        <p:txBody>
          <a:bodyPr>
            <a:noAutofit/>
          </a:bodyPr>
          <a:lstStyle/>
          <a:p>
            <a:r>
              <a:rPr lang="te-IN" sz="2800" dirty="0" smtClean="0">
                <a:solidFill>
                  <a:srgbClr val="0000FF"/>
                </a:solidFill>
              </a:rPr>
              <a:t>ఇంట్లో డబ్బు ఉంచుకున్నందువల్ల కలిగే </a:t>
            </a:r>
            <a:br>
              <a:rPr lang="te-IN" sz="2800" dirty="0" smtClean="0">
                <a:solidFill>
                  <a:srgbClr val="0000FF"/>
                </a:solidFill>
              </a:rPr>
            </a:br>
            <a:r>
              <a:rPr lang="te-IN" sz="2800" dirty="0" smtClean="0">
                <a:solidFill>
                  <a:srgbClr val="0000FF"/>
                </a:solidFill>
              </a:rPr>
              <a:t>నష్టాలు  </a:t>
            </a:r>
            <a:endParaRPr lang="en-US" sz="2800" dirty="0">
              <a:solidFill>
                <a:srgbClr val="0000FF"/>
              </a:solidFill>
            </a:endParaRPr>
          </a:p>
        </p:txBody>
      </p:sp>
      <p:pic>
        <p:nvPicPr>
          <p:cNvPr id="5" name="Picture 4" descr="free-60-icons-5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683" y="1831380"/>
            <a:ext cx="1447877" cy="144787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28761" y="3367689"/>
            <a:ext cx="16930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e-IN" dirty="0" smtClean="0">
                <a:solidFill>
                  <a:srgbClr val="3366FF"/>
                </a:solidFill>
              </a:rPr>
              <a:t>భధ్రత  ఉండదు   </a:t>
            </a:r>
            <a:endParaRPr lang="en-US" dirty="0">
              <a:solidFill>
                <a:srgbClr val="3366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7200" y="3890909"/>
            <a:ext cx="306205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te-IN" sz="1400" dirty="0" smtClean="0"/>
          </a:p>
          <a:p>
            <a:pPr algn="ctr"/>
            <a:r>
              <a:rPr lang="te-IN" sz="1400" dirty="0" smtClean="0"/>
              <a:t>డబ్బు దొంగిలించబడవచ్చును  లేదా ప్రకృతి </a:t>
            </a:r>
          </a:p>
          <a:p>
            <a:pPr algn="ctr"/>
            <a:r>
              <a:rPr lang="te-IN" sz="1400" dirty="0" smtClean="0"/>
              <a:t>వైపరీత్యాల వల్ల నష్టపోవచ్చు</a:t>
            </a:r>
            <a:endParaRPr lang="en-US" sz="1400" dirty="0" smtClean="0"/>
          </a:p>
        </p:txBody>
      </p:sp>
      <p:pic>
        <p:nvPicPr>
          <p:cNvPr id="8" name="Picture 7" descr="free-60-icons-1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4177" y="1838824"/>
            <a:ext cx="1528865" cy="152886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541224" y="3367689"/>
            <a:ext cx="2417650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e-IN" dirty="0" smtClean="0">
                <a:solidFill>
                  <a:srgbClr val="3366FF"/>
                </a:solidFill>
              </a:rPr>
              <a:t>వృద్ధి అవకాశం ఉండదు   </a:t>
            </a:r>
            <a:r>
              <a:rPr lang="en-US" dirty="0" smtClean="0">
                <a:solidFill>
                  <a:srgbClr val="3366FF"/>
                </a:solidFill>
              </a:rPr>
              <a:t> </a:t>
            </a:r>
          </a:p>
          <a:p>
            <a:pPr algn="ctr"/>
            <a:endParaRPr lang="en-US" sz="2800" dirty="0">
              <a:solidFill>
                <a:srgbClr val="3366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68666" y="4167909"/>
            <a:ext cx="23935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e-IN" sz="1400" dirty="0" smtClean="0"/>
              <a:t>వడ్డీ ఆదాయం లభించదు </a:t>
            </a:r>
            <a:endParaRPr lang="en-US" sz="1400" dirty="0" smtClean="0"/>
          </a:p>
        </p:txBody>
      </p:sp>
      <p:pic>
        <p:nvPicPr>
          <p:cNvPr id="11" name="Picture 10" descr="free-60-icons-08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7752" y="1838825"/>
            <a:ext cx="1440432" cy="144043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921116" y="3417757"/>
            <a:ext cx="32228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e-IN" dirty="0" smtClean="0">
                <a:solidFill>
                  <a:srgbClr val="3366FF"/>
                </a:solidFill>
              </a:rPr>
              <a:t>అప్పు పొందటానికి కావలిసిన అర్హత ఉండదు   </a:t>
            </a:r>
            <a:endParaRPr lang="en-US" dirty="0">
              <a:solidFill>
                <a:srgbClr val="3366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962202" y="3890909"/>
            <a:ext cx="372481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te-IN" sz="1400" dirty="0" smtClean="0"/>
          </a:p>
          <a:p>
            <a:r>
              <a:rPr lang="te-IN" sz="1400" dirty="0" smtClean="0"/>
              <a:t>    బ్యాంకులోడిపాజిట్ చేయుట  మూలంగా </a:t>
            </a:r>
          </a:p>
          <a:p>
            <a:r>
              <a:rPr lang="te-IN" sz="1400" dirty="0" smtClean="0"/>
              <a:t>      అప్పు పొందటానికి  అర్హత లభిస్తుంది  </a:t>
            </a:r>
            <a:endParaRPr lang="en-US" sz="1400" dirty="0" smtClean="0"/>
          </a:p>
        </p:txBody>
      </p:sp>
    </p:spTree>
    <p:extLst>
      <p:ext uri="{BB962C8B-B14F-4D97-AF65-F5344CB8AC3E}">
        <p14:creationId xmlns="" xmlns:p14="http://schemas.microsoft.com/office/powerpoint/2010/main" val="2600578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8"/>
          <p:cNvSpPr>
            <a:spLocks/>
          </p:cNvSpPr>
          <p:nvPr/>
        </p:nvSpPr>
        <p:spPr bwMode="auto">
          <a:xfrm>
            <a:off x="4756899" y="3545795"/>
            <a:ext cx="1731650" cy="1063169"/>
          </a:xfrm>
          <a:custGeom>
            <a:avLst/>
            <a:gdLst>
              <a:gd name="T0" fmla="*/ 1024 w 1798"/>
              <a:gd name="T1" fmla="*/ 1074 h 1104"/>
              <a:gd name="T2" fmla="*/ 1661 w 1798"/>
              <a:gd name="T3" fmla="*/ 762 h 1104"/>
              <a:gd name="T4" fmla="*/ 1792 w 1798"/>
              <a:gd name="T5" fmla="*/ 648 h 1104"/>
              <a:gd name="T6" fmla="*/ 1798 w 1798"/>
              <a:gd name="T7" fmla="*/ 623 h 1104"/>
              <a:gd name="T8" fmla="*/ 1793 w 1798"/>
              <a:gd name="T9" fmla="*/ 619 h 1104"/>
              <a:gd name="T10" fmla="*/ 1379 w 1798"/>
              <a:gd name="T11" fmla="*/ 222 h 1104"/>
              <a:gd name="T12" fmla="*/ 903 w 1798"/>
              <a:gd name="T13" fmla="*/ 21 h 1104"/>
              <a:gd name="T14" fmla="*/ 478 w 1798"/>
              <a:gd name="T15" fmla="*/ 72 h 1104"/>
              <a:gd name="T16" fmla="*/ 50 w 1798"/>
              <a:gd name="T17" fmla="*/ 405 h 1104"/>
              <a:gd name="T18" fmla="*/ 4 w 1798"/>
              <a:gd name="T19" fmla="*/ 470 h 1104"/>
              <a:gd name="T20" fmla="*/ 0 w 1798"/>
              <a:gd name="T21" fmla="*/ 509 h 1104"/>
              <a:gd name="T22" fmla="*/ 10 w 1798"/>
              <a:gd name="T23" fmla="*/ 531 h 1104"/>
              <a:gd name="T24" fmla="*/ 200 w 1798"/>
              <a:gd name="T25" fmla="*/ 809 h 1104"/>
              <a:gd name="T26" fmla="*/ 607 w 1798"/>
              <a:gd name="T27" fmla="*/ 1065 h 1104"/>
              <a:gd name="T28" fmla="*/ 1024 w 1798"/>
              <a:gd name="T29" fmla="*/ 1074 h 1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798" h="1104">
                <a:moveTo>
                  <a:pt x="1024" y="1074"/>
                </a:moveTo>
                <a:cubicBezTo>
                  <a:pt x="1262" y="1022"/>
                  <a:pt x="1470" y="910"/>
                  <a:pt x="1661" y="762"/>
                </a:cubicBezTo>
                <a:cubicBezTo>
                  <a:pt x="1707" y="727"/>
                  <a:pt x="1748" y="686"/>
                  <a:pt x="1792" y="648"/>
                </a:cubicBezTo>
                <a:cubicBezTo>
                  <a:pt x="1794" y="640"/>
                  <a:pt x="1796" y="632"/>
                  <a:pt x="1798" y="623"/>
                </a:cubicBezTo>
                <a:cubicBezTo>
                  <a:pt x="1796" y="622"/>
                  <a:pt x="1794" y="621"/>
                  <a:pt x="1793" y="619"/>
                </a:cubicBezTo>
                <a:cubicBezTo>
                  <a:pt x="1678" y="463"/>
                  <a:pt x="1540" y="330"/>
                  <a:pt x="1379" y="222"/>
                </a:cubicBezTo>
                <a:cubicBezTo>
                  <a:pt x="1234" y="124"/>
                  <a:pt x="1079" y="48"/>
                  <a:pt x="903" y="21"/>
                </a:cubicBezTo>
                <a:cubicBezTo>
                  <a:pt x="757" y="0"/>
                  <a:pt x="615" y="18"/>
                  <a:pt x="478" y="72"/>
                </a:cubicBezTo>
                <a:cubicBezTo>
                  <a:pt x="303" y="141"/>
                  <a:pt x="165" y="259"/>
                  <a:pt x="50" y="405"/>
                </a:cubicBezTo>
                <a:cubicBezTo>
                  <a:pt x="34" y="426"/>
                  <a:pt x="17" y="445"/>
                  <a:pt x="4" y="470"/>
                </a:cubicBezTo>
                <a:cubicBezTo>
                  <a:pt x="0" y="509"/>
                  <a:pt x="0" y="509"/>
                  <a:pt x="0" y="509"/>
                </a:cubicBezTo>
                <a:cubicBezTo>
                  <a:pt x="4" y="518"/>
                  <a:pt x="7" y="525"/>
                  <a:pt x="10" y="531"/>
                </a:cubicBezTo>
                <a:cubicBezTo>
                  <a:pt x="61" y="632"/>
                  <a:pt x="122" y="726"/>
                  <a:pt x="200" y="809"/>
                </a:cubicBezTo>
                <a:cubicBezTo>
                  <a:pt x="313" y="931"/>
                  <a:pt x="447" y="1019"/>
                  <a:pt x="607" y="1065"/>
                </a:cubicBezTo>
                <a:cubicBezTo>
                  <a:pt x="745" y="1104"/>
                  <a:pt x="884" y="1104"/>
                  <a:pt x="1024" y="1074"/>
                </a:cubicBezTo>
                <a:close/>
              </a:path>
            </a:pathLst>
          </a:custGeom>
          <a:solidFill>
            <a:srgbClr val="8BE1FF"/>
          </a:solidFill>
          <a:ln w="28575">
            <a:solidFill>
              <a:schemeClr val="bg1">
                <a:lumMod val="9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>
            <a:off x="3893762" y="1577772"/>
            <a:ext cx="1279264" cy="1732835"/>
          </a:xfrm>
          <a:custGeom>
            <a:avLst/>
            <a:gdLst>
              <a:gd name="T0" fmla="*/ 1032 w 1098"/>
              <a:gd name="T1" fmla="*/ 711 h 1799"/>
              <a:gd name="T2" fmla="*/ 644 w 1098"/>
              <a:gd name="T3" fmla="*/ 118 h 1799"/>
              <a:gd name="T4" fmla="*/ 515 w 1098"/>
              <a:gd name="T5" fmla="*/ 3 h 1799"/>
              <a:gd name="T6" fmla="*/ 489 w 1098"/>
              <a:gd name="T7" fmla="*/ 0 h 1799"/>
              <a:gd name="T8" fmla="*/ 486 w 1098"/>
              <a:gd name="T9" fmla="*/ 5 h 1799"/>
              <a:gd name="T10" fmla="*/ 143 w 1098"/>
              <a:gd name="T11" fmla="*/ 466 h 1799"/>
              <a:gd name="T12" fmla="*/ 4 w 1098"/>
              <a:gd name="T13" fmla="*/ 963 h 1799"/>
              <a:gd name="T14" fmla="*/ 107 w 1098"/>
              <a:gd name="T15" fmla="*/ 1379 h 1799"/>
              <a:gd name="T16" fmla="*/ 492 w 1098"/>
              <a:gd name="T17" fmla="*/ 1762 h 1799"/>
              <a:gd name="T18" fmla="*/ 562 w 1098"/>
              <a:gd name="T19" fmla="*/ 1799 h 1799"/>
              <a:gd name="T20" fmla="*/ 601 w 1098"/>
              <a:gd name="T21" fmla="*/ 1798 h 1799"/>
              <a:gd name="T22" fmla="*/ 621 w 1098"/>
              <a:gd name="T23" fmla="*/ 1785 h 1799"/>
              <a:gd name="T24" fmla="*/ 874 w 1098"/>
              <a:gd name="T25" fmla="*/ 1562 h 1799"/>
              <a:gd name="T26" fmla="*/ 1076 w 1098"/>
              <a:gd name="T27" fmla="*/ 1126 h 1799"/>
              <a:gd name="T28" fmla="*/ 1032 w 1098"/>
              <a:gd name="T29" fmla="*/ 711 h 17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098" h="1799">
                <a:moveTo>
                  <a:pt x="1032" y="711"/>
                </a:moveTo>
                <a:cubicBezTo>
                  <a:pt x="951" y="482"/>
                  <a:pt x="815" y="289"/>
                  <a:pt x="644" y="118"/>
                </a:cubicBezTo>
                <a:cubicBezTo>
                  <a:pt x="603" y="77"/>
                  <a:pt x="557" y="41"/>
                  <a:pt x="515" y="3"/>
                </a:cubicBezTo>
                <a:cubicBezTo>
                  <a:pt x="506" y="2"/>
                  <a:pt x="497" y="1"/>
                  <a:pt x="489" y="0"/>
                </a:cubicBezTo>
                <a:cubicBezTo>
                  <a:pt x="488" y="2"/>
                  <a:pt x="487" y="4"/>
                  <a:pt x="486" y="5"/>
                </a:cubicBezTo>
                <a:cubicBezTo>
                  <a:pt x="345" y="139"/>
                  <a:pt x="230" y="293"/>
                  <a:pt x="143" y="466"/>
                </a:cubicBezTo>
                <a:cubicBezTo>
                  <a:pt x="64" y="622"/>
                  <a:pt x="8" y="786"/>
                  <a:pt x="4" y="963"/>
                </a:cubicBezTo>
                <a:cubicBezTo>
                  <a:pt x="0" y="1111"/>
                  <a:pt x="36" y="1249"/>
                  <a:pt x="107" y="1379"/>
                </a:cubicBezTo>
                <a:cubicBezTo>
                  <a:pt x="198" y="1544"/>
                  <a:pt x="332" y="1666"/>
                  <a:pt x="492" y="1762"/>
                </a:cubicBezTo>
                <a:cubicBezTo>
                  <a:pt x="514" y="1775"/>
                  <a:pt x="535" y="1789"/>
                  <a:pt x="562" y="1799"/>
                </a:cubicBezTo>
                <a:cubicBezTo>
                  <a:pt x="601" y="1798"/>
                  <a:pt x="601" y="1798"/>
                  <a:pt x="601" y="1798"/>
                </a:cubicBezTo>
                <a:cubicBezTo>
                  <a:pt x="609" y="1793"/>
                  <a:pt x="615" y="1789"/>
                  <a:pt x="621" y="1785"/>
                </a:cubicBezTo>
                <a:cubicBezTo>
                  <a:pt x="715" y="1722"/>
                  <a:pt x="801" y="1649"/>
                  <a:pt x="874" y="1562"/>
                </a:cubicBezTo>
                <a:cubicBezTo>
                  <a:pt x="980" y="1435"/>
                  <a:pt x="1050" y="1291"/>
                  <a:pt x="1076" y="1126"/>
                </a:cubicBezTo>
                <a:cubicBezTo>
                  <a:pt x="1098" y="984"/>
                  <a:pt x="1080" y="846"/>
                  <a:pt x="1032" y="711"/>
                </a:cubicBezTo>
                <a:close/>
              </a:path>
            </a:pathLst>
          </a:custGeom>
          <a:solidFill>
            <a:srgbClr val="FFC000"/>
          </a:solidFill>
          <a:ln w="28575">
            <a:solidFill>
              <a:schemeClr val="bg1">
                <a:lumMod val="9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8" name="Freeform 6"/>
          <p:cNvSpPr>
            <a:spLocks/>
          </p:cNvSpPr>
          <p:nvPr/>
        </p:nvSpPr>
        <p:spPr bwMode="auto">
          <a:xfrm>
            <a:off x="4756899" y="2527569"/>
            <a:ext cx="1476821" cy="1178138"/>
          </a:xfrm>
          <a:custGeom>
            <a:avLst/>
            <a:gdLst>
              <a:gd name="T0" fmla="*/ 1182 w 1534"/>
              <a:gd name="T1" fmla="*/ 904 h 1223"/>
              <a:gd name="T2" fmla="*/ 1499 w 1534"/>
              <a:gd name="T3" fmla="*/ 270 h 1223"/>
              <a:gd name="T4" fmla="*/ 1534 w 1534"/>
              <a:gd name="T5" fmla="*/ 100 h 1223"/>
              <a:gd name="T6" fmla="*/ 1523 w 1534"/>
              <a:gd name="T7" fmla="*/ 76 h 1223"/>
              <a:gd name="T8" fmla="*/ 1517 w 1534"/>
              <a:gd name="T9" fmla="*/ 76 h 1223"/>
              <a:gd name="T10" fmla="*/ 946 w 1534"/>
              <a:gd name="T11" fmla="*/ 12 h 1223"/>
              <a:gd name="T12" fmla="*/ 447 w 1534"/>
              <a:gd name="T13" fmla="*/ 142 h 1223"/>
              <a:gd name="T14" fmla="*/ 139 w 1534"/>
              <a:gd name="T15" fmla="*/ 440 h 1223"/>
              <a:gd name="T16" fmla="*/ 2 w 1534"/>
              <a:gd name="T17" fmla="*/ 965 h 1223"/>
              <a:gd name="T18" fmla="*/ 5 w 1534"/>
              <a:gd name="T19" fmla="*/ 1044 h 1223"/>
              <a:gd name="T20" fmla="*/ 25 w 1534"/>
              <a:gd name="T21" fmla="*/ 1077 h 1223"/>
              <a:gd name="T22" fmla="*/ 47 w 1534"/>
              <a:gd name="T23" fmla="*/ 1089 h 1223"/>
              <a:gd name="T24" fmla="*/ 366 w 1534"/>
              <a:gd name="T25" fmla="*/ 1195 h 1223"/>
              <a:gd name="T26" fmla="*/ 845 w 1534"/>
              <a:gd name="T27" fmla="*/ 1150 h 1223"/>
              <a:gd name="T28" fmla="*/ 1182 w 1534"/>
              <a:gd name="T29" fmla="*/ 904 h 12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534" h="1223">
                <a:moveTo>
                  <a:pt x="1182" y="904"/>
                </a:moveTo>
                <a:cubicBezTo>
                  <a:pt x="1339" y="718"/>
                  <a:pt x="1437" y="503"/>
                  <a:pt x="1499" y="270"/>
                </a:cubicBezTo>
                <a:cubicBezTo>
                  <a:pt x="1513" y="214"/>
                  <a:pt x="1522" y="157"/>
                  <a:pt x="1534" y="100"/>
                </a:cubicBezTo>
                <a:cubicBezTo>
                  <a:pt x="1530" y="92"/>
                  <a:pt x="1526" y="84"/>
                  <a:pt x="1523" y="76"/>
                </a:cubicBezTo>
                <a:cubicBezTo>
                  <a:pt x="1521" y="76"/>
                  <a:pt x="1519" y="77"/>
                  <a:pt x="1517" y="76"/>
                </a:cubicBezTo>
                <a:cubicBezTo>
                  <a:pt x="1331" y="21"/>
                  <a:pt x="1140" y="0"/>
                  <a:pt x="946" y="12"/>
                </a:cubicBezTo>
                <a:cubicBezTo>
                  <a:pt x="771" y="22"/>
                  <a:pt x="602" y="56"/>
                  <a:pt x="447" y="142"/>
                </a:cubicBezTo>
                <a:cubicBezTo>
                  <a:pt x="317" y="213"/>
                  <a:pt x="215" y="313"/>
                  <a:pt x="139" y="440"/>
                </a:cubicBezTo>
                <a:cubicBezTo>
                  <a:pt x="43" y="601"/>
                  <a:pt x="4" y="779"/>
                  <a:pt x="2" y="965"/>
                </a:cubicBezTo>
                <a:cubicBezTo>
                  <a:pt x="1" y="991"/>
                  <a:pt x="0" y="1016"/>
                  <a:pt x="5" y="1044"/>
                </a:cubicBezTo>
                <a:cubicBezTo>
                  <a:pt x="25" y="1077"/>
                  <a:pt x="25" y="1077"/>
                  <a:pt x="25" y="1077"/>
                </a:cubicBezTo>
                <a:cubicBezTo>
                  <a:pt x="34" y="1082"/>
                  <a:pt x="40" y="1086"/>
                  <a:pt x="47" y="1089"/>
                </a:cubicBezTo>
                <a:cubicBezTo>
                  <a:pt x="148" y="1138"/>
                  <a:pt x="254" y="1176"/>
                  <a:pt x="366" y="1195"/>
                </a:cubicBezTo>
                <a:cubicBezTo>
                  <a:pt x="530" y="1223"/>
                  <a:pt x="690" y="1211"/>
                  <a:pt x="845" y="1150"/>
                </a:cubicBezTo>
                <a:cubicBezTo>
                  <a:pt x="979" y="1098"/>
                  <a:pt x="1089" y="1013"/>
                  <a:pt x="1182" y="904"/>
                </a:cubicBezTo>
                <a:close/>
              </a:path>
            </a:pathLst>
          </a:custGeom>
          <a:solidFill>
            <a:srgbClr val="0090D0"/>
          </a:solidFill>
          <a:ln w="28575">
            <a:solidFill>
              <a:schemeClr val="bg1">
                <a:lumMod val="9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9" name="Freeform 7"/>
          <p:cNvSpPr>
            <a:spLocks/>
          </p:cNvSpPr>
          <p:nvPr/>
        </p:nvSpPr>
        <p:spPr bwMode="auto">
          <a:xfrm>
            <a:off x="2655451" y="3545795"/>
            <a:ext cx="1730464" cy="1063169"/>
          </a:xfrm>
          <a:custGeom>
            <a:avLst/>
            <a:gdLst>
              <a:gd name="T0" fmla="*/ 773 w 1797"/>
              <a:gd name="T1" fmla="*/ 1074 h 1104"/>
              <a:gd name="T2" fmla="*/ 136 w 1797"/>
              <a:gd name="T3" fmla="*/ 762 h 1104"/>
              <a:gd name="T4" fmla="*/ 6 w 1797"/>
              <a:gd name="T5" fmla="*/ 648 h 1104"/>
              <a:gd name="T6" fmla="*/ 0 w 1797"/>
              <a:gd name="T7" fmla="*/ 623 h 1104"/>
              <a:gd name="T8" fmla="*/ 4 w 1797"/>
              <a:gd name="T9" fmla="*/ 619 h 1104"/>
              <a:gd name="T10" fmla="*/ 418 w 1797"/>
              <a:gd name="T11" fmla="*/ 222 h 1104"/>
              <a:gd name="T12" fmla="*/ 895 w 1797"/>
              <a:gd name="T13" fmla="*/ 21 h 1104"/>
              <a:gd name="T14" fmla="*/ 1320 w 1797"/>
              <a:gd name="T15" fmla="*/ 72 h 1104"/>
              <a:gd name="T16" fmla="*/ 1748 w 1797"/>
              <a:gd name="T17" fmla="*/ 405 h 1104"/>
              <a:gd name="T18" fmla="*/ 1794 w 1797"/>
              <a:gd name="T19" fmla="*/ 470 h 1104"/>
              <a:gd name="T20" fmla="*/ 1797 w 1797"/>
              <a:gd name="T21" fmla="*/ 509 h 1104"/>
              <a:gd name="T22" fmla="*/ 1787 w 1797"/>
              <a:gd name="T23" fmla="*/ 531 h 1104"/>
              <a:gd name="T24" fmla="*/ 1598 w 1797"/>
              <a:gd name="T25" fmla="*/ 809 h 1104"/>
              <a:gd name="T26" fmla="*/ 1190 w 1797"/>
              <a:gd name="T27" fmla="*/ 1065 h 1104"/>
              <a:gd name="T28" fmla="*/ 773 w 1797"/>
              <a:gd name="T29" fmla="*/ 1074 h 1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797" h="1104">
                <a:moveTo>
                  <a:pt x="773" y="1074"/>
                </a:moveTo>
                <a:cubicBezTo>
                  <a:pt x="536" y="1022"/>
                  <a:pt x="327" y="910"/>
                  <a:pt x="136" y="762"/>
                </a:cubicBezTo>
                <a:cubicBezTo>
                  <a:pt x="91" y="727"/>
                  <a:pt x="49" y="686"/>
                  <a:pt x="6" y="648"/>
                </a:cubicBezTo>
                <a:cubicBezTo>
                  <a:pt x="4" y="640"/>
                  <a:pt x="2" y="632"/>
                  <a:pt x="0" y="623"/>
                </a:cubicBezTo>
                <a:cubicBezTo>
                  <a:pt x="1" y="622"/>
                  <a:pt x="3" y="621"/>
                  <a:pt x="4" y="619"/>
                </a:cubicBezTo>
                <a:cubicBezTo>
                  <a:pt x="119" y="463"/>
                  <a:pt x="258" y="330"/>
                  <a:pt x="418" y="222"/>
                </a:cubicBezTo>
                <a:cubicBezTo>
                  <a:pt x="564" y="124"/>
                  <a:pt x="719" y="48"/>
                  <a:pt x="895" y="21"/>
                </a:cubicBezTo>
                <a:cubicBezTo>
                  <a:pt x="1041" y="0"/>
                  <a:pt x="1183" y="18"/>
                  <a:pt x="1320" y="72"/>
                </a:cubicBezTo>
                <a:cubicBezTo>
                  <a:pt x="1495" y="141"/>
                  <a:pt x="1633" y="259"/>
                  <a:pt x="1748" y="405"/>
                </a:cubicBezTo>
                <a:cubicBezTo>
                  <a:pt x="1764" y="426"/>
                  <a:pt x="1780" y="445"/>
                  <a:pt x="1794" y="470"/>
                </a:cubicBezTo>
                <a:cubicBezTo>
                  <a:pt x="1797" y="509"/>
                  <a:pt x="1797" y="509"/>
                  <a:pt x="1797" y="509"/>
                </a:cubicBezTo>
                <a:cubicBezTo>
                  <a:pt x="1793" y="518"/>
                  <a:pt x="1791" y="525"/>
                  <a:pt x="1787" y="531"/>
                </a:cubicBezTo>
                <a:cubicBezTo>
                  <a:pt x="1737" y="632"/>
                  <a:pt x="1675" y="726"/>
                  <a:pt x="1598" y="809"/>
                </a:cubicBezTo>
                <a:cubicBezTo>
                  <a:pt x="1485" y="931"/>
                  <a:pt x="1350" y="1019"/>
                  <a:pt x="1190" y="1065"/>
                </a:cubicBezTo>
                <a:cubicBezTo>
                  <a:pt x="1052" y="1104"/>
                  <a:pt x="913" y="1104"/>
                  <a:pt x="773" y="1074"/>
                </a:cubicBezTo>
                <a:close/>
              </a:path>
            </a:pathLst>
          </a:custGeom>
          <a:solidFill>
            <a:srgbClr val="E9433F"/>
          </a:solidFill>
          <a:ln w="28575">
            <a:solidFill>
              <a:schemeClr val="bg1">
                <a:lumMod val="9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>
            <a:off x="2820201" y="2514532"/>
            <a:ext cx="1475636" cy="1178138"/>
          </a:xfrm>
          <a:custGeom>
            <a:avLst/>
            <a:gdLst>
              <a:gd name="T0" fmla="*/ 352 w 1533"/>
              <a:gd name="T1" fmla="*/ 904 h 1223"/>
              <a:gd name="T2" fmla="*/ 34 w 1533"/>
              <a:gd name="T3" fmla="*/ 270 h 1223"/>
              <a:gd name="T4" fmla="*/ 0 w 1533"/>
              <a:gd name="T5" fmla="*/ 100 h 1223"/>
              <a:gd name="T6" fmla="*/ 10 w 1533"/>
              <a:gd name="T7" fmla="*/ 76 h 1223"/>
              <a:gd name="T8" fmla="*/ 16 w 1533"/>
              <a:gd name="T9" fmla="*/ 76 h 1223"/>
              <a:gd name="T10" fmla="*/ 587 w 1533"/>
              <a:gd name="T11" fmla="*/ 12 h 1223"/>
              <a:gd name="T12" fmla="*/ 1087 w 1533"/>
              <a:gd name="T13" fmla="*/ 142 h 1223"/>
              <a:gd name="T14" fmla="*/ 1394 w 1533"/>
              <a:gd name="T15" fmla="*/ 440 h 1223"/>
              <a:gd name="T16" fmla="*/ 1531 w 1533"/>
              <a:gd name="T17" fmla="*/ 965 h 1223"/>
              <a:gd name="T18" fmla="*/ 1529 w 1533"/>
              <a:gd name="T19" fmla="*/ 1044 h 1223"/>
              <a:gd name="T20" fmla="*/ 1508 w 1533"/>
              <a:gd name="T21" fmla="*/ 1077 h 1223"/>
              <a:gd name="T22" fmla="*/ 1486 w 1533"/>
              <a:gd name="T23" fmla="*/ 1089 h 1223"/>
              <a:gd name="T24" fmla="*/ 1167 w 1533"/>
              <a:gd name="T25" fmla="*/ 1195 h 1223"/>
              <a:gd name="T26" fmla="*/ 688 w 1533"/>
              <a:gd name="T27" fmla="*/ 1150 h 1223"/>
              <a:gd name="T28" fmla="*/ 352 w 1533"/>
              <a:gd name="T29" fmla="*/ 904 h 12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533" h="1223">
                <a:moveTo>
                  <a:pt x="352" y="904"/>
                </a:moveTo>
                <a:cubicBezTo>
                  <a:pt x="194" y="719"/>
                  <a:pt x="96" y="503"/>
                  <a:pt x="34" y="270"/>
                </a:cubicBezTo>
                <a:cubicBezTo>
                  <a:pt x="20" y="214"/>
                  <a:pt x="11" y="157"/>
                  <a:pt x="0" y="100"/>
                </a:cubicBezTo>
                <a:cubicBezTo>
                  <a:pt x="3" y="92"/>
                  <a:pt x="7" y="84"/>
                  <a:pt x="10" y="76"/>
                </a:cubicBezTo>
                <a:cubicBezTo>
                  <a:pt x="12" y="76"/>
                  <a:pt x="14" y="77"/>
                  <a:pt x="16" y="76"/>
                </a:cubicBezTo>
                <a:cubicBezTo>
                  <a:pt x="203" y="22"/>
                  <a:pt x="393" y="0"/>
                  <a:pt x="587" y="12"/>
                </a:cubicBezTo>
                <a:cubicBezTo>
                  <a:pt x="762" y="22"/>
                  <a:pt x="931" y="56"/>
                  <a:pt x="1087" y="142"/>
                </a:cubicBezTo>
                <a:cubicBezTo>
                  <a:pt x="1216" y="213"/>
                  <a:pt x="1318" y="313"/>
                  <a:pt x="1394" y="440"/>
                </a:cubicBezTo>
                <a:cubicBezTo>
                  <a:pt x="1490" y="601"/>
                  <a:pt x="1529" y="779"/>
                  <a:pt x="1531" y="965"/>
                </a:cubicBezTo>
                <a:cubicBezTo>
                  <a:pt x="1532" y="991"/>
                  <a:pt x="1533" y="1016"/>
                  <a:pt x="1529" y="1044"/>
                </a:cubicBezTo>
                <a:cubicBezTo>
                  <a:pt x="1508" y="1077"/>
                  <a:pt x="1508" y="1077"/>
                  <a:pt x="1508" y="1077"/>
                </a:cubicBezTo>
                <a:cubicBezTo>
                  <a:pt x="1499" y="1082"/>
                  <a:pt x="1493" y="1086"/>
                  <a:pt x="1486" y="1089"/>
                </a:cubicBezTo>
                <a:cubicBezTo>
                  <a:pt x="1385" y="1138"/>
                  <a:pt x="1279" y="1176"/>
                  <a:pt x="1167" y="1195"/>
                </a:cubicBezTo>
                <a:cubicBezTo>
                  <a:pt x="1003" y="1223"/>
                  <a:pt x="843" y="1211"/>
                  <a:pt x="688" y="1150"/>
                </a:cubicBezTo>
                <a:cubicBezTo>
                  <a:pt x="555" y="1098"/>
                  <a:pt x="444" y="1013"/>
                  <a:pt x="352" y="904"/>
                </a:cubicBezTo>
                <a:close/>
              </a:path>
            </a:pathLst>
          </a:custGeom>
          <a:solidFill>
            <a:srgbClr val="92D050"/>
          </a:solidFill>
          <a:ln w="28575">
            <a:solidFill>
              <a:schemeClr val="bg1">
                <a:lumMod val="9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6" name="Rectangle 15"/>
          <p:cNvSpPr/>
          <p:nvPr/>
        </p:nvSpPr>
        <p:spPr>
          <a:xfrm>
            <a:off x="6233720" y="2112070"/>
            <a:ext cx="261390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e-IN" sz="2000" b="1" dirty="0" smtClean="0"/>
              <a:t>పొదుపు</a:t>
            </a:r>
            <a:r>
              <a:rPr lang="te-IN" b="1" dirty="0" smtClean="0"/>
              <a:t> </a:t>
            </a:r>
            <a:r>
              <a:rPr lang="te-IN" sz="2000" b="1" dirty="0" smtClean="0"/>
              <a:t>చేసే అలవాటుని కల్గించడం </a:t>
            </a:r>
            <a:endParaRPr lang="en-US" sz="2000" b="1" dirty="0"/>
          </a:p>
        </p:txBody>
      </p:sp>
      <p:sp>
        <p:nvSpPr>
          <p:cNvPr id="17" name="Rectangle 16"/>
          <p:cNvSpPr/>
          <p:nvPr/>
        </p:nvSpPr>
        <p:spPr>
          <a:xfrm>
            <a:off x="501354" y="2100357"/>
            <a:ext cx="231884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e-IN" sz="2000" b="1" dirty="0" smtClean="0"/>
              <a:t>చిట్ ఫండులు, వడ్డీ వ్యాపారుల నించి రక్షణ </a:t>
            </a:r>
            <a:r>
              <a:rPr lang="en-US" sz="2000" b="1" dirty="0" smtClean="0"/>
              <a:t> </a:t>
            </a:r>
            <a:endParaRPr lang="en-US" sz="2000" b="1" dirty="0"/>
          </a:p>
        </p:txBody>
      </p:sp>
      <p:sp>
        <p:nvSpPr>
          <p:cNvPr id="18" name="Rectangle 17"/>
          <p:cNvSpPr/>
          <p:nvPr/>
        </p:nvSpPr>
        <p:spPr>
          <a:xfrm>
            <a:off x="3479737" y="1009554"/>
            <a:ext cx="20089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e-IN" sz="2400" b="1" dirty="0" smtClean="0"/>
              <a:t>డబ్బుకు  భధ్రత   </a:t>
            </a:r>
            <a:endParaRPr lang="en-US" sz="2400" b="1" dirty="0"/>
          </a:p>
        </p:txBody>
      </p:sp>
      <p:sp>
        <p:nvSpPr>
          <p:cNvPr id="19" name="Rectangle 18"/>
          <p:cNvSpPr/>
          <p:nvPr/>
        </p:nvSpPr>
        <p:spPr>
          <a:xfrm>
            <a:off x="6488549" y="3966754"/>
            <a:ext cx="186968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e-IN" sz="2000" b="1" dirty="0" smtClean="0"/>
              <a:t>వడ్డీ లభించును </a:t>
            </a:r>
            <a:endParaRPr lang="en-US" sz="2000" b="1" dirty="0"/>
          </a:p>
        </p:txBody>
      </p:sp>
      <p:sp>
        <p:nvSpPr>
          <p:cNvPr id="20" name="Rectangle 19"/>
          <p:cNvSpPr/>
          <p:nvPr/>
        </p:nvSpPr>
        <p:spPr>
          <a:xfrm>
            <a:off x="789147" y="3943366"/>
            <a:ext cx="186968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te-IN" sz="2000" b="1" dirty="0" smtClean="0"/>
              <a:t>రుణాలు</a:t>
            </a:r>
            <a:r>
              <a:rPr lang="te-IN" sz="2400" b="1" dirty="0" smtClean="0"/>
              <a:t> </a:t>
            </a:r>
            <a:endParaRPr lang="en-US" sz="2400" b="1" dirty="0"/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457200" y="-12409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e-IN" sz="2800" dirty="0" smtClean="0">
                <a:solidFill>
                  <a:srgbClr val="0000FF"/>
                </a:solidFill>
              </a:rPr>
              <a:t>బ్యాంకు మనకు ఎందుకు అవసరం </a:t>
            </a:r>
            <a:r>
              <a:rPr lang="en-US" sz="2800" dirty="0" smtClean="0">
                <a:solidFill>
                  <a:srgbClr val="0000FF"/>
                </a:solidFill>
              </a:rPr>
              <a:t>?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824482" y="4895989"/>
            <a:ext cx="405431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e-IN" sz="2400" b="1" dirty="0" smtClean="0"/>
              <a:t>చెక్కు,డి.డి.ల ద్వారా నగదు బదిలీ </a:t>
            </a:r>
            <a:endParaRPr lang="en-US" sz="2400" b="1" dirty="0"/>
          </a:p>
        </p:txBody>
      </p:sp>
      <p:grpSp>
        <p:nvGrpSpPr>
          <p:cNvPr id="11" name="Group 10"/>
          <p:cNvGrpSpPr/>
          <p:nvPr/>
        </p:nvGrpSpPr>
        <p:grpSpPr>
          <a:xfrm>
            <a:off x="3907582" y="2877991"/>
            <a:ext cx="1282440" cy="2032703"/>
            <a:chOff x="3907582" y="3301295"/>
            <a:chExt cx="1282440" cy="2032703"/>
          </a:xfrm>
          <a:solidFill>
            <a:schemeClr val="bg1"/>
          </a:solidFill>
        </p:grpSpPr>
        <p:sp>
          <p:nvSpPr>
            <p:cNvPr id="12" name="Freeform 10"/>
            <p:cNvSpPr>
              <a:spLocks/>
            </p:cNvSpPr>
            <p:nvPr/>
          </p:nvSpPr>
          <p:spPr bwMode="auto">
            <a:xfrm>
              <a:off x="4240637" y="5035315"/>
              <a:ext cx="649517" cy="157639"/>
            </a:xfrm>
            <a:custGeom>
              <a:avLst/>
              <a:gdLst>
                <a:gd name="T0" fmla="*/ 611 w 674"/>
                <a:gd name="T1" fmla="*/ 3 h 164"/>
                <a:gd name="T2" fmla="*/ 672 w 674"/>
                <a:gd name="T3" fmla="*/ 47 h 164"/>
                <a:gd name="T4" fmla="*/ 621 w 674"/>
                <a:gd name="T5" fmla="*/ 98 h 164"/>
                <a:gd name="T6" fmla="*/ 58 w 674"/>
                <a:gd name="T7" fmla="*/ 160 h 164"/>
                <a:gd name="T8" fmla="*/ 2 w 674"/>
                <a:gd name="T9" fmla="*/ 116 h 164"/>
                <a:gd name="T10" fmla="*/ 53 w 674"/>
                <a:gd name="T11" fmla="*/ 66 h 164"/>
                <a:gd name="T12" fmla="*/ 553 w 674"/>
                <a:gd name="T13" fmla="*/ 11 h 164"/>
                <a:gd name="T14" fmla="*/ 611 w 674"/>
                <a:gd name="T15" fmla="*/ 3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74" h="164">
                  <a:moveTo>
                    <a:pt x="611" y="3"/>
                  </a:moveTo>
                  <a:cubicBezTo>
                    <a:pt x="644" y="0"/>
                    <a:pt x="669" y="13"/>
                    <a:pt x="672" y="47"/>
                  </a:cubicBezTo>
                  <a:cubicBezTo>
                    <a:pt x="674" y="80"/>
                    <a:pt x="651" y="95"/>
                    <a:pt x="621" y="98"/>
                  </a:cubicBezTo>
                  <a:cubicBezTo>
                    <a:pt x="433" y="119"/>
                    <a:pt x="245" y="140"/>
                    <a:pt x="58" y="160"/>
                  </a:cubicBezTo>
                  <a:cubicBezTo>
                    <a:pt x="26" y="164"/>
                    <a:pt x="4" y="148"/>
                    <a:pt x="2" y="116"/>
                  </a:cubicBezTo>
                  <a:cubicBezTo>
                    <a:pt x="0" y="84"/>
                    <a:pt x="22" y="69"/>
                    <a:pt x="53" y="66"/>
                  </a:cubicBezTo>
                  <a:cubicBezTo>
                    <a:pt x="220" y="47"/>
                    <a:pt x="386" y="29"/>
                    <a:pt x="553" y="11"/>
                  </a:cubicBezTo>
                  <a:cubicBezTo>
                    <a:pt x="572" y="8"/>
                    <a:pt x="592" y="6"/>
                    <a:pt x="611" y="3"/>
                  </a:cubicBezTo>
                  <a:close/>
                </a:path>
              </a:pathLst>
            </a:custGeom>
            <a:grpFill/>
            <a:ln w="28575">
              <a:solidFill>
                <a:schemeClr val="bg1">
                  <a:lumMod val="85000"/>
                </a:schemeClr>
              </a:solidFill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auto">
            <a:xfrm>
              <a:off x="4240637" y="4884788"/>
              <a:ext cx="650702" cy="157639"/>
            </a:xfrm>
            <a:custGeom>
              <a:avLst/>
              <a:gdLst>
                <a:gd name="T0" fmla="*/ 64 w 676"/>
                <a:gd name="T1" fmla="*/ 159 h 163"/>
                <a:gd name="T2" fmla="*/ 3 w 676"/>
                <a:gd name="T3" fmla="*/ 115 h 163"/>
                <a:gd name="T4" fmla="*/ 54 w 676"/>
                <a:gd name="T5" fmla="*/ 66 h 163"/>
                <a:gd name="T6" fmla="*/ 605 w 676"/>
                <a:gd name="T7" fmla="*/ 4 h 163"/>
                <a:gd name="T8" fmla="*/ 672 w 676"/>
                <a:gd name="T9" fmla="*/ 44 h 163"/>
                <a:gd name="T10" fmla="*/ 614 w 676"/>
                <a:gd name="T11" fmla="*/ 98 h 163"/>
                <a:gd name="T12" fmla="*/ 64 w 676"/>
                <a:gd name="T13" fmla="*/ 159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76" h="163">
                  <a:moveTo>
                    <a:pt x="64" y="159"/>
                  </a:moveTo>
                  <a:cubicBezTo>
                    <a:pt x="30" y="163"/>
                    <a:pt x="5" y="150"/>
                    <a:pt x="3" y="115"/>
                  </a:cubicBezTo>
                  <a:cubicBezTo>
                    <a:pt x="0" y="83"/>
                    <a:pt x="23" y="69"/>
                    <a:pt x="54" y="66"/>
                  </a:cubicBezTo>
                  <a:cubicBezTo>
                    <a:pt x="238" y="45"/>
                    <a:pt x="421" y="25"/>
                    <a:pt x="605" y="4"/>
                  </a:cubicBezTo>
                  <a:cubicBezTo>
                    <a:pt x="638" y="0"/>
                    <a:pt x="669" y="6"/>
                    <a:pt x="672" y="44"/>
                  </a:cubicBezTo>
                  <a:cubicBezTo>
                    <a:pt x="676" y="82"/>
                    <a:pt x="649" y="94"/>
                    <a:pt x="614" y="98"/>
                  </a:cubicBezTo>
                  <a:cubicBezTo>
                    <a:pt x="431" y="118"/>
                    <a:pt x="247" y="139"/>
                    <a:pt x="64" y="159"/>
                  </a:cubicBezTo>
                  <a:close/>
                </a:path>
              </a:pathLst>
            </a:custGeom>
            <a:grpFill/>
            <a:ln w="28575">
              <a:solidFill>
                <a:schemeClr val="bg1">
                  <a:lumMod val="85000"/>
                </a:schemeClr>
              </a:solidFill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auto">
            <a:xfrm>
              <a:off x="4346125" y="5201250"/>
              <a:ext cx="434987" cy="132748"/>
            </a:xfrm>
            <a:custGeom>
              <a:avLst/>
              <a:gdLst>
                <a:gd name="T0" fmla="*/ 45 w 452"/>
                <a:gd name="T1" fmla="*/ 138 h 138"/>
                <a:gd name="T2" fmla="*/ 9 w 452"/>
                <a:gd name="T3" fmla="*/ 93 h 138"/>
                <a:gd name="T4" fmla="*/ 60 w 452"/>
                <a:gd name="T5" fmla="*/ 40 h 138"/>
                <a:gd name="T6" fmla="*/ 324 w 452"/>
                <a:gd name="T7" fmla="*/ 10 h 138"/>
                <a:gd name="T8" fmla="*/ 391 w 452"/>
                <a:gd name="T9" fmla="*/ 2 h 138"/>
                <a:gd name="T10" fmla="*/ 448 w 452"/>
                <a:gd name="T11" fmla="*/ 44 h 138"/>
                <a:gd name="T12" fmla="*/ 404 w 452"/>
                <a:gd name="T13" fmla="*/ 96 h 138"/>
                <a:gd name="T14" fmla="*/ 45 w 452"/>
                <a:gd name="T15" fmla="*/ 138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2" h="138">
                  <a:moveTo>
                    <a:pt x="45" y="138"/>
                  </a:moveTo>
                  <a:cubicBezTo>
                    <a:pt x="36" y="127"/>
                    <a:pt x="13" y="112"/>
                    <a:pt x="9" y="93"/>
                  </a:cubicBezTo>
                  <a:cubicBezTo>
                    <a:pt x="0" y="57"/>
                    <a:pt x="29" y="43"/>
                    <a:pt x="60" y="40"/>
                  </a:cubicBezTo>
                  <a:cubicBezTo>
                    <a:pt x="148" y="29"/>
                    <a:pt x="236" y="20"/>
                    <a:pt x="324" y="10"/>
                  </a:cubicBezTo>
                  <a:cubicBezTo>
                    <a:pt x="346" y="8"/>
                    <a:pt x="368" y="4"/>
                    <a:pt x="391" y="2"/>
                  </a:cubicBezTo>
                  <a:cubicBezTo>
                    <a:pt x="422" y="0"/>
                    <a:pt x="445" y="11"/>
                    <a:pt x="448" y="44"/>
                  </a:cubicBezTo>
                  <a:cubicBezTo>
                    <a:pt x="452" y="75"/>
                    <a:pt x="434" y="92"/>
                    <a:pt x="404" y="96"/>
                  </a:cubicBezTo>
                  <a:cubicBezTo>
                    <a:pt x="290" y="110"/>
                    <a:pt x="175" y="123"/>
                    <a:pt x="45" y="138"/>
                  </a:cubicBezTo>
                  <a:close/>
                </a:path>
              </a:pathLst>
            </a:custGeom>
            <a:grpFill/>
            <a:ln w="28575">
              <a:solidFill>
                <a:schemeClr val="bg1">
                  <a:lumMod val="85000"/>
                </a:schemeClr>
              </a:solidFill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auto">
            <a:xfrm>
              <a:off x="3907582" y="3301295"/>
              <a:ext cx="1282440" cy="1570456"/>
            </a:xfrm>
            <a:custGeom>
              <a:avLst/>
              <a:gdLst>
                <a:gd name="T0" fmla="*/ 434 w 1331"/>
                <a:gd name="T1" fmla="*/ 175 h 1630"/>
                <a:gd name="T2" fmla="*/ 39 w 1331"/>
                <a:gd name="T3" fmla="*/ 836 h 1630"/>
                <a:gd name="T4" fmla="*/ 234 w 1331"/>
                <a:gd name="T5" fmla="*/ 1210 h 1630"/>
                <a:gd name="T6" fmla="*/ 349 w 1331"/>
                <a:gd name="T7" fmla="*/ 1486 h 1630"/>
                <a:gd name="T8" fmla="*/ 501 w 1331"/>
                <a:gd name="T9" fmla="*/ 1629 h 1630"/>
                <a:gd name="T10" fmla="*/ 681 w 1331"/>
                <a:gd name="T11" fmla="*/ 1630 h 1630"/>
                <a:gd name="T12" fmla="*/ 857 w 1331"/>
                <a:gd name="T13" fmla="*/ 1630 h 1630"/>
                <a:gd name="T14" fmla="*/ 1016 w 1331"/>
                <a:gd name="T15" fmla="*/ 1476 h 1630"/>
                <a:gd name="T16" fmla="*/ 1122 w 1331"/>
                <a:gd name="T17" fmla="*/ 1219 h 1630"/>
                <a:gd name="T18" fmla="*/ 1277 w 1331"/>
                <a:gd name="T19" fmla="*/ 988 h 1630"/>
                <a:gd name="T20" fmla="*/ 1331 w 1331"/>
                <a:gd name="T21" fmla="*/ 768 h 1630"/>
                <a:gd name="T22" fmla="*/ 434 w 1331"/>
                <a:gd name="T23" fmla="*/ 175 h 16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331" h="1630">
                  <a:moveTo>
                    <a:pt x="434" y="175"/>
                  </a:moveTo>
                  <a:cubicBezTo>
                    <a:pt x="168" y="284"/>
                    <a:pt x="0" y="562"/>
                    <a:pt x="39" y="836"/>
                  </a:cubicBezTo>
                  <a:cubicBezTo>
                    <a:pt x="59" y="983"/>
                    <a:pt x="138" y="1103"/>
                    <a:pt x="234" y="1210"/>
                  </a:cubicBezTo>
                  <a:cubicBezTo>
                    <a:pt x="306" y="1290"/>
                    <a:pt x="346" y="1378"/>
                    <a:pt x="349" y="1486"/>
                  </a:cubicBezTo>
                  <a:cubicBezTo>
                    <a:pt x="351" y="1575"/>
                    <a:pt x="410" y="1628"/>
                    <a:pt x="501" y="1629"/>
                  </a:cubicBezTo>
                  <a:cubicBezTo>
                    <a:pt x="561" y="1630"/>
                    <a:pt x="621" y="1630"/>
                    <a:pt x="681" y="1630"/>
                  </a:cubicBezTo>
                  <a:cubicBezTo>
                    <a:pt x="739" y="1630"/>
                    <a:pt x="798" y="1630"/>
                    <a:pt x="857" y="1630"/>
                  </a:cubicBezTo>
                  <a:cubicBezTo>
                    <a:pt x="958" y="1629"/>
                    <a:pt x="1012" y="1578"/>
                    <a:pt x="1016" y="1476"/>
                  </a:cubicBezTo>
                  <a:cubicBezTo>
                    <a:pt x="1020" y="1377"/>
                    <a:pt x="1060" y="1296"/>
                    <a:pt x="1122" y="1219"/>
                  </a:cubicBezTo>
                  <a:cubicBezTo>
                    <a:pt x="1180" y="1147"/>
                    <a:pt x="1237" y="1071"/>
                    <a:pt x="1277" y="988"/>
                  </a:cubicBezTo>
                  <a:cubicBezTo>
                    <a:pt x="1309" y="921"/>
                    <a:pt x="1331" y="842"/>
                    <a:pt x="1331" y="768"/>
                  </a:cubicBezTo>
                  <a:cubicBezTo>
                    <a:pt x="1331" y="309"/>
                    <a:pt x="860" y="0"/>
                    <a:pt x="434" y="175"/>
                  </a:cubicBezTo>
                  <a:close/>
                </a:path>
              </a:pathLst>
            </a:custGeom>
            <a:grpFill/>
            <a:ln w="28575">
              <a:solidFill>
                <a:schemeClr val="bg1">
                  <a:lumMod val="85000"/>
                </a:schemeClr>
              </a:solidFill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</p:grpSp>
      <p:sp>
        <p:nvSpPr>
          <p:cNvPr id="21" name="Rectangle 20"/>
          <p:cNvSpPr/>
          <p:nvPr/>
        </p:nvSpPr>
        <p:spPr>
          <a:xfrm>
            <a:off x="3907582" y="3472729"/>
            <a:ext cx="1354601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te-IN" sz="2400" b="1" dirty="0" smtClean="0">
                <a:latin typeface="+mj-lt"/>
                <a:cs typeface="Helvetica Neue" panose="02000503000000020004" pitchFamily="2" charset="0"/>
              </a:rPr>
              <a:t>బ్యాంకు </a:t>
            </a:r>
            <a:endParaRPr lang="en-IN" sz="2400" b="1" dirty="0">
              <a:latin typeface="+mj-lt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03798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/>
        </p:nvSpPr>
        <p:spPr>
          <a:xfrm>
            <a:off x="455864" y="2001108"/>
            <a:ext cx="8265677" cy="3349578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e-IN" dirty="0" smtClean="0"/>
              <a:t>.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-6836" y="5446570"/>
            <a:ext cx="9150837" cy="80031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-24545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e-IN" sz="3600" dirty="0" smtClean="0">
                <a:solidFill>
                  <a:srgbClr val="0000FF"/>
                </a:solidFill>
              </a:rPr>
              <a:t>బ్యాంకు ఖాతా తెరవటానికి అవసరమైన పత్రాలు  </a:t>
            </a:r>
            <a:endParaRPr lang="en-US" sz="3600" dirty="0">
              <a:solidFill>
                <a:srgbClr val="0000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8000" y="5333604"/>
            <a:ext cx="8271933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 </a:t>
            </a:r>
            <a:r>
              <a:rPr lang="te-IN" sz="1400" dirty="0" smtClean="0"/>
              <a:t>అధికారికంగా ఆమోదింపబడిన పత్రాలు లేనట్లైతే – ఇటీవల తీయించుకున్న ఫోటోతో పాటు బ్యాంకు అధికారి సమక్షంలో  </a:t>
            </a:r>
          </a:p>
          <a:p>
            <a:endParaRPr lang="te-IN" sz="1400" dirty="0" smtClean="0"/>
          </a:p>
          <a:p>
            <a:r>
              <a:rPr lang="te-IN" sz="1400" dirty="0" smtClean="0"/>
              <a:t> సంతకం/వేలిముద్ర చేసి “చిన్న ఖాతా” ని ప్రారంభించవచ్చును.</a:t>
            </a:r>
          </a:p>
          <a:p>
            <a:endParaRPr lang="en-US" sz="1400" b="1" dirty="0"/>
          </a:p>
        </p:txBody>
      </p:sp>
      <p:sp>
        <p:nvSpPr>
          <p:cNvPr id="8" name="Rectangle 7"/>
          <p:cNvSpPr/>
          <p:nvPr/>
        </p:nvSpPr>
        <p:spPr>
          <a:xfrm>
            <a:off x="35497" y="798804"/>
            <a:ext cx="9108504" cy="461665"/>
          </a:xfrm>
          <a:prstGeom prst="rect">
            <a:avLst/>
          </a:prstGeom>
          <a:solidFill>
            <a:srgbClr val="008000"/>
          </a:solidFill>
        </p:spPr>
        <p:txBody>
          <a:bodyPr wrap="square">
            <a:spAutoFit/>
          </a:bodyPr>
          <a:lstStyle/>
          <a:p>
            <a:pPr algn="ctr"/>
            <a:r>
              <a:rPr lang="te-IN" sz="2400" b="1" u="sng" dirty="0" smtClean="0">
                <a:solidFill>
                  <a:schemeClr val="bg1"/>
                </a:solidFill>
              </a:rPr>
              <a:t>కె.వై.సి. కి అవసరమైనవి : ఫోటో గుర్తింపు కార్డ్,చిరునామా గుర్తింపు కార్డ్, ఫోటో  </a:t>
            </a:r>
            <a:endParaRPr lang="en-US" sz="2400" b="1" u="sng" dirty="0" smtClean="0">
              <a:solidFill>
                <a:schemeClr val="bg1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0" y="6246887"/>
            <a:ext cx="9144000" cy="611113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e-IN" dirty="0" smtClean="0"/>
              <a:t>మైనరు ఖాతా కలిగిన వ్యక్తికి  18 సం. నిండినట్లైతే  తాజా కె.వై.సి. పత్రాలు బ్యాంకులో సమర్పించవలెను   </a:t>
            </a:r>
            <a:endParaRPr lang="en-US" dirty="0"/>
          </a:p>
        </p:txBody>
      </p:sp>
      <p:pic>
        <p:nvPicPr>
          <p:cNvPr id="3" name="Picture 2" descr="Indian_Passpor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330" y="2001108"/>
            <a:ext cx="919690" cy="1315531"/>
          </a:xfrm>
          <a:prstGeom prst="rect">
            <a:avLst/>
          </a:prstGeom>
        </p:spPr>
      </p:pic>
      <p:pic>
        <p:nvPicPr>
          <p:cNvPr id="18" name="Picture 17" descr="PAN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9558" y="3880861"/>
            <a:ext cx="2042794" cy="1274950"/>
          </a:xfrm>
          <a:prstGeom prst="rect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421123" y="1398872"/>
            <a:ext cx="8265677" cy="458665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e-IN" sz="2000" dirty="0" smtClean="0"/>
              <a:t>అధికారికంగా ఆమోదింపబడిన పత్రాలు (</a:t>
            </a:r>
            <a:r>
              <a:rPr lang="te-IN" sz="2000" b="1" u="sng" dirty="0" smtClean="0">
                <a:solidFill>
                  <a:schemeClr val="bg1"/>
                </a:solidFill>
              </a:rPr>
              <a:t>ఫోటో గుర్తింపు/చిరునామా గుర్తింపు</a:t>
            </a:r>
            <a:endParaRPr lang="en-US" sz="2000" dirty="0"/>
          </a:p>
        </p:txBody>
      </p:sp>
      <p:pic>
        <p:nvPicPr>
          <p:cNvPr id="22" name="Picture 21" descr="TIE-profile-placeholder_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511" y="2001108"/>
            <a:ext cx="1063406" cy="1536031"/>
          </a:xfrm>
          <a:prstGeom prst="rect">
            <a:avLst/>
          </a:prstGeom>
        </p:spPr>
      </p:pic>
      <p:pic>
        <p:nvPicPr>
          <p:cNvPr id="23" name="Picture 22" descr="Voter_ID_Card_Rachana1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9621" y="3537139"/>
            <a:ext cx="1295296" cy="1775734"/>
          </a:xfrm>
          <a:prstGeom prst="rect">
            <a:avLst/>
          </a:prstGeom>
        </p:spPr>
      </p:pic>
      <p:pic>
        <p:nvPicPr>
          <p:cNvPr id="24" name="Picture 23" descr="generated-aadhar-card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188" y="3537139"/>
            <a:ext cx="1964220" cy="1775734"/>
          </a:xfrm>
          <a:prstGeom prst="rect">
            <a:avLst/>
          </a:prstGeom>
        </p:spPr>
      </p:pic>
      <p:pic>
        <p:nvPicPr>
          <p:cNvPr id="25" name="Picture 24" descr="MNREGA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4092" y="2001108"/>
            <a:ext cx="1262488" cy="1369479"/>
          </a:xfrm>
          <a:prstGeom prst="rect">
            <a:avLst/>
          </a:prstGeom>
        </p:spPr>
      </p:pic>
      <p:pic>
        <p:nvPicPr>
          <p:cNvPr id="26" name="Picture 25" descr="License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1040" y="2141883"/>
            <a:ext cx="1948581" cy="117475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15401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tm-machine-stor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5123" y="90800"/>
            <a:ext cx="4809394" cy="6767200"/>
          </a:xfrm>
          <a:prstGeom prst="rect">
            <a:avLst/>
          </a:prstGeom>
        </p:spPr>
      </p:pic>
      <p:sp>
        <p:nvSpPr>
          <p:cNvPr id="57" name="Rectangle 56"/>
          <p:cNvSpPr/>
          <p:nvPr/>
        </p:nvSpPr>
        <p:spPr>
          <a:xfrm>
            <a:off x="4443425" y="1078944"/>
            <a:ext cx="247916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e-IN" sz="2400" b="1" dirty="0" smtClean="0">
                <a:solidFill>
                  <a:srgbClr val="E46C0A"/>
                </a:solidFill>
              </a:rPr>
              <a:t>ఎ.టి.ఎం.డెబిట్ కార్డ్ </a:t>
            </a:r>
            <a:endParaRPr lang="en-US" sz="2400" b="1" dirty="0" smtClean="0">
              <a:solidFill>
                <a:srgbClr val="E46C0A"/>
              </a:solidFill>
            </a:endParaRPr>
          </a:p>
          <a:p>
            <a:pPr algn="ctr"/>
            <a:r>
              <a:rPr lang="en-US" sz="2400" b="1" dirty="0" smtClean="0">
                <a:solidFill>
                  <a:srgbClr val="E46C0A"/>
                </a:solidFill>
              </a:rPr>
              <a:t> </a:t>
            </a:r>
            <a:r>
              <a:rPr lang="te-IN" sz="2400" b="1" dirty="0" smtClean="0">
                <a:solidFill>
                  <a:srgbClr val="E46C0A"/>
                </a:solidFill>
              </a:rPr>
              <a:t>రూపే డెబిట్ కార్డ్ </a:t>
            </a:r>
            <a:endParaRPr lang="en-US" sz="2400" dirty="0">
              <a:solidFill>
                <a:srgbClr val="E46C0A"/>
              </a:solidFill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2533338" y="5552996"/>
            <a:ext cx="63017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e-IN" sz="1400" dirty="0" smtClean="0">
                <a:solidFill>
                  <a:schemeClr val="accent5">
                    <a:lumMod val="50000"/>
                  </a:schemeClr>
                </a:solidFill>
              </a:rPr>
              <a:t>ఎ.టి.ఎం./సూక్ష్మ ఎ.టి.ఎం.ల నుండి  పిన్/పాస్ వర్డ్ ఉపయోగించి నగదు తీసికొనుటకు </a:t>
            </a:r>
          </a:p>
          <a:p>
            <a:r>
              <a:rPr lang="te-IN" sz="1400" dirty="0" smtClean="0">
                <a:solidFill>
                  <a:schemeClr val="accent5">
                    <a:lumMod val="50000"/>
                  </a:schemeClr>
                </a:solidFill>
              </a:rPr>
              <a:t>పి.ఓ.యెస్ యంత్రాల నుండి  పిన్/పాస్ వర్డ్ ఉపయోగించి నగదు రహిత కొనుగోళ్ల చెల్లింపులకు </a:t>
            </a:r>
            <a:endParaRPr lang="en-US" sz="1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4" name="Title 1"/>
          <p:cNvSpPr txBox="1">
            <a:spLocks/>
          </p:cNvSpPr>
          <p:nvPr/>
        </p:nvSpPr>
        <p:spPr>
          <a:xfrm>
            <a:off x="2328332" y="-124098"/>
            <a:ext cx="6358467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e-IN" sz="4000" dirty="0" smtClean="0">
                <a:solidFill>
                  <a:srgbClr val="0000FF"/>
                </a:solidFill>
              </a:rPr>
              <a:t>బ్యాంకింగు సదుపాయాలు </a:t>
            </a:r>
            <a:endParaRPr lang="en-US" sz="4000" dirty="0">
              <a:solidFill>
                <a:srgbClr val="0000FF"/>
              </a:solidFill>
            </a:endParaRPr>
          </a:p>
        </p:txBody>
      </p:sp>
      <p:pic>
        <p:nvPicPr>
          <p:cNvPr id="5" name="Picture 4" descr="card-managemn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761" y="2239430"/>
            <a:ext cx="2984500" cy="29591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504737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/>
          <p:cNvGrpSpPr/>
          <p:nvPr/>
        </p:nvGrpSpPr>
        <p:grpSpPr>
          <a:xfrm>
            <a:off x="412620" y="1911296"/>
            <a:ext cx="2586789" cy="3682593"/>
            <a:chOff x="412620" y="1967740"/>
            <a:chExt cx="2586789" cy="3682593"/>
          </a:xfrm>
        </p:grpSpPr>
        <p:grpSp>
          <p:nvGrpSpPr>
            <p:cNvPr id="25" name="Group 24"/>
            <p:cNvGrpSpPr/>
            <p:nvPr/>
          </p:nvGrpSpPr>
          <p:grpSpPr>
            <a:xfrm>
              <a:off x="412620" y="1967740"/>
              <a:ext cx="2586789" cy="3682593"/>
              <a:chOff x="384398" y="2201740"/>
              <a:chExt cx="2586789" cy="3682593"/>
            </a:xfrm>
          </p:grpSpPr>
          <p:sp>
            <p:nvSpPr>
              <p:cNvPr id="16" name="Rectangle 15"/>
              <p:cNvSpPr/>
              <p:nvPr/>
            </p:nvSpPr>
            <p:spPr>
              <a:xfrm>
                <a:off x="384398" y="2201740"/>
                <a:ext cx="2586789" cy="3682593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412620" y="3936035"/>
                <a:ext cx="2500235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e-IN" sz="2000" b="1" dirty="0" smtClean="0">
                    <a:solidFill>
                      <a:srgbClr val="FFFFFF"/>
                    </a:solidFill>
                  </a:rPr>
                  <a:t>రికరింగ్ ఖాతా  </a:t>
                </a:r>
                <a:r>
                  <a:rPr lang="en-US" sz="2000" b="1" dirty="0" smtClean="0">
                    <a:solidFill>
                      <a:srgbClr val="FFFFFF"/>
                    </a:solidFill>
                  </a:rPr>
                  <a:t> </a:t>
                </a:r>
                <a:endParaRPr lang="en-US" sz="2400" b="1" dirty="0">
                  <a:solidFill>
                    <a:srgbClr val="FFFFFF"/>
                  </a:solidFill>
                  <a:latin typeface="+mj-lt"/>
                </a:endParaRPr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503544" y="4367067"/>
                <a:ext cx="2409311" cy="14773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endParaRPr lang="te-IN" dirty="0" smtClean="0">
                  <a:solidFill>
                    <a:srgbClr val="FFFFFF"/>
                  </a:solidFill>
                </a:endParaRPr>
              </a:p>
              <a:p>
                <a:pPr algn="ctr"/>
                <a:r>
                  <a:rPr lang="te-IN" dirty="0" smtClean="0">
                    <a:solidFill>
                      <a:srgbClr val="FFFFFF"/>
                    </a:solidFill>
                  </a:rPr>
                  <a:t>నెలవారీ పొదుపుతో ప్రారంభించవచ్చును  పొదుపు ఖాతా కంటే వడ్డీ ఎక్కువ లభించును   </a:t>
                </a:r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384398" y="2201741"/>
                <a:ext cx="2586789" cy="160729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Oval 7"/>
              <p:cNvSpPr/>
              <p:nvPr/>
            </p:nvSpPr>
            <p:spPr>
              <a:xfrm>
                <a:off x="1049914" y="2336908"/>
                <a:ext cx="1303849" cy="1303849"/>
              </a:xfrm>
              <a:prstGeom prst="ellipse">
                <a:avLst/>
              </a:prstGeom>
              <a:solidFill>
                <a:srgbClr val="FCE55B"/>
              </a:solidFill>
              <a:ln w="76200">
                <a:solidFill>
                  <a:schemeClr val="bg1"/>
                </a:solidFill>
              </a:ln>
              <a:effectLst>
                <a:outerShdw blurRad="50800" dist="50800" dir="5400000" algn="ctr" rotWithShape="0">
                  <a:srgbClr val="000000">
                    <a:alpha val="17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</p:grp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0366" y="2224835"/>
              <a:ext cx="887824" cy="1040818"/>
            </a:xfrm>
            <a:prstGeom prst="rect">
              <a:avLst/>
            </a:prstGeom>
          </p:spPr>
        </p:pic>
      </p:grpSp>
      <p:grpSp>
        <p:nvGrpSpPr>
          <p:cNvPr id="24" name="Group 23"/>
          <p:cNvGrpSpPr/>
          <p:nvPr/>
        </p:nvGrpSpPr>
        <p:grpSpPr>
          <a:xfrm>
            <a:off x="3361384" y="1228088"/>
            <a:ext cx="2586789" cy="5161898"/>
            <a:chOff x="3861803" y="1059808"/>
            <a:chExt cx="2586789" cy="5161898"/>
          </a:xfrm>
        </p:grpSpPr>
        <p:grpSp>
          <p:nvGrpSpPr>
            <p:cNvPr id="22" name="Group 21"/>
            <p:cNvGrpSpPr/>
            <p:nvPr/>
          </p:nvGrpSpPr>
          <p:grpSpPr>
            <a:xfrm>
              <a:off x="3861803" y="1059808"/>
              <a:ext cx="2586789" cy="5161898"/>
              <a:chOff x="6646520" y="1323334"/>
              <a:chExt cx="2586789" cy="5161898"/>
            </a:xfrm>
          </p:grpSpPr>
          <p:sp>
            <p:nvSpPr>
              <p:cNvPr id="18" name="Rectangle 17"/>
              <p:cNvSpPr/>
              <p:nvPr/>
            </p:nvSpPr>
            <p:spPr>
              <a:xfrm>
                <a:off x="6646520" y="1323334"/>
                <a:ext cx="2586789" cy="5161898"/>
              </a:xfrm>
              <a:prstGeom prst="rect">
                <a:avLst/>
              </a:prstGeom>
              <a:solidFill>
                <a:srgbClr val="0000FF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6765666" y="3313746"/>
                <a:ext cx="2467643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dirty="0" smtClean="0">
                    <a:solidFill>
                      <a:srgbClr val="FFFFFF"/>
                    </a:solidFill>
                  </a:rPr>
                  <a:t> </a:t>
                </a:r>
              </a:p>
              <a:p>
                <a:pPr algn="ctr"/>
                <a:r>
                  <a:rPr lang="en-US" sz="1600" b="1" dirty="0" smtClean="0">
                    <a:solidFill>
                      <a:srgbClr val="FFFFFF"/>
                    </a:solidFill>
                  </a:rPr>
                  <a:t>(</a:t>
                </a:r>
                <a:r>
                  <a:rPr lang="te-IN" sz="1600" b="1" dirty="0" smtClean="0">
                    <a:solidFill>
                      <a:srgbClr val="FFFFFF"/>
                    </a:solidFill>
                  </a:rPr>
                  <a:t>సాధారణ పొదుపు </a:t>
                </a:r>
                <a:r>
                  <a:rPr lang="te-IN" sz="1600" dirty="0" smtClean="0">
                    <a:solidFill>
                      <a:srgbClr val="FFFFFF"/>
                    </a:solidFill>
                  </a:rPr>
                  <a:t> ఖాతా) </a:t>
                </a:r>
                <a:endParaRPr lang="en-US" sz="1600" dirty="0" smtClean="0"/>
              </a:p>
              <a:p>
                <a:pPr algn="ctr"/>
                <a:endParaRPr lang="en-US" sz="1600" b="1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6765666" y="4549995"/>
                <a:ext cx="2409311" cy="175432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te-IN" dirty="0" smtClean="0">
                    <a:solidFill>
                      <a:srgbClr val="FFFFFF"/>
                    </a:solidFill>
                  </a:rPr>
                  <a:t>సాధారణ లావాదేవీలు, నగదు డిపాజిట్ చేయుటకు </a:t>
                </a:r>
                <a:r>
                  <a:rPr lang="en-US" dirty="0" smtClean="0">
                    <a:solidFill>
                      <a:srgbClr val="FFFFFF"/>
                    </a:solidFill>
                  </a:rPr>
                  <a:t>,</a:t>
                </a:r>
                <a:r>
                  <a:rPr lang="te-IN" dirty="0" smtClean="0">
                    <a:solidFill>
                      <a:srgbClr val="FFFFFF"/>
                    </a:solidFill>
                  </a:rPr>
                  <a:t>  తీసికొనుటకు సౌలభ్యం. పాస్ బుక్ మరియు చెక్ బుక్ సౌకర్యముతో   </a:t>
                </a:r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6646520" y="1323334"/>
                <a:ext cx="2586789" cy="18204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3" name="Group 22"/>
            <p:cNvGrpSpPr/>
            <p:nvPr/>
          </p:nvGrpSpPr>
          <p:grpSpPr>
            <a:xfrm>
              <a:off x="4593451" y="1273115"/>
              <a:ext cx="1303849" cy="1303849"/>
              <a:chOff x="7351113" y="1621370"/>
              <a:chExt cx="1303849" cy="1303849"/>
            </a:xfrm>
          </p:grpSpPr>
          <p:sp>
            <p:nvSpPr>
              <p:cNvPr id="4" name="Oval 3"/>
              <p:cNvSpPr/>
              <p:nvPr/>
            </p:nvSpPr>
            <p:spPr>
              <a:xfrm>
                <a:off x="7351113" y="1621370"/>
                <a:ext cx="1303849" cy="1303849"/>
              </a:xfrm>
              <a:prstGeom prst="ellipse">
                <a:avLst/>
              </a:prstGeom>
              <a:solidFill>
                <a:srgbClr val="269FA2"/>
              </a:solidFill>
              <a:ln w="76200">
                <a:solidFill>
                  <a:schemeClr val="bg1"/>
                </a:solidFill>
              </a:ln>
              <a:effectLst>
                <a:outerShdw blurRad="50800" dist="50800" dir="5400000" algn="ctr" rotWithShape="0">
                  <a:srgbClr val="000000">
                    <a:alpha val="17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pic>
            <p:nvPicPr>
              <p:cNvPr id="6" name="Picture 5" descr="savings.png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38611" y="1713247"/>
                <a:ext cx="1045588" cy="976986"/>
              </a:xfrm>
              <a:prstGeom prst="rect">
                <a:avLst/>
              </a:prstGeom>
            </p:spPr>
          </p:pic>
        </p:grpSp>
      </p:grpSp>
      <p:grpSp>
        <p:nvGrpSpPr>
          <p:cNvPr id="32" name="Group 31"/>
          <p:cNvGrpSpPr/>
          <p:nvPr/>
        </p:nvGrpSpPr>
        <p:grpSpPr>
          <a:xfrm>
            <a:off x="6298870" y="1898783"/>
            <a:ext cx="2587963" cy="3682593"/>
            <a:chOff x="6297863" y="2577531"/>
            <a:chExt cx="2587963" cy="3682593"/>
          </a:xfrm>
        </p:grpSpPr>
        <p:sp>
          <p:nvSpPr>
            <p:cNvPr id="27" name="Rectangle 26"/>
            <p:cNvSpPr/>
            <p:nvPr/>
          </p:nvSpPr>
          <p:spPr>
            <a:xfrm>
              <a:off x="6297863" y="2577531"/>
              <a:ext cx="2586789" cy="3682593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6631684" y="4311826"/>
              <a:ext cx="225414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e-IN" sz="2000" b="1" dirty="0" smtClean="0">
                  <a:solidFill>
                    <a:srgbClr val="FFFFFF"/>
                  </a:solidFill>
                  <a:latin typeface="+mj-lt"/>
                </a:rPr>
                <a:t>కాలపరిమితి డిపాజిట్ </a:t>
              </a:r>
              <a:endParaRPr lang="en-US" sz="2000" b="1" dirty="0">
                <a:solidFill>
                  <a:srgbClr val="FFFFFF"/>
                </a:solidFill>
                <a:latin typeface="+mj-lt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6417009" y="4771080"/>
              <a:ext cx="2409311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te-IN" dirty="0" smtClean="0">
                  <a:solidFill>
                    <a:srgbClr val="FFFFFF"/>
                  </a:solidFill>
                </a:rPr>
                <a:t>ఏడు రోజులనించి 10 సం. వరకు ఎక్కువ వడ్డితో </a:t>
              </a: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6297863" y="2577532"/>
              <a:ext cx="2586789" cy="16072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6959197" y="2740238"/>
              <a:ext cx="1303849" cy="1303849"/>
            </a:xfrm>
            <a:prstGeom prst="ellipse">
              <a:avLst/>
            </a:prstGeom>
            <a:solidFill>
              <a:srgbClr val="FFC000"/>
            </a:solidFill>
            <a:ln w="76200">
              <a:solidFill>
                <a:schemeClr val="bg1"/>
              </a:solidFill>
            </a:ln>
            <a:effectLst>
              <a:outerShdw blurRad="50800" dist="50800" dir="5400000" algn="ctr" rotWithShape="0">
                <a:srgbClr val="000000">
                  <a:alpha val="1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pic>
          <p:nvPicPr>
            <p:cNvPr id="15" name="Picture 14" descr="overdrafts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49375" y="2975778"/>
              <a:ext cx="1123853" cy="764302"/>
            </a:xfrm>
            <a:prstGeom prst="rect">
              <a:avLst/>
            </a:prstGeom>
          </p:spPr>
        </p:pic>
      </p:grpSp>
      <p:sp>
        <p:nvSpPr>
          <p:cNvPr id="34" name="Title 1"/>
          <p:cNvSpPr txBox="1">
            <a:spLocks/>
          </p:cNvSpPr>
          <p:nvPr/>
        </p:nvSpPr>
        <p:spPr>
          <a:xfrm>
            <a:off x="457200" y="-12409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e-IN" sz="4000" dirty="0" smtClean="0">
                <a:solidFill>
                  <a:srgbClr val="0000FF"/>
                </a:solidFill>
              </a:rPr>
              <a:t>బ్యాంక్ డిపాజిట్ పధకములు  </a:t>
            </a:r>
            <a:endParaRPr lang="en-US" sz="4000" dirty="0">
              <a:solidFill>
                <a:srgbClr val="0000FF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829649" y="3244334"/>
            <a:ext cx="14847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e-IN" dirty="0" smtClean="0">
                <a:solidFill>
                  <a:srgbClr val="FFFFFF"/>
                </a:solidFill>
              </a:rPr>
              <a:t>పొదుపు ఖాతా 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489630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1922164" y="1047142"/>
            <a:ext cx="1303849" cy="1303849"/>
          </a:xfrm>
          <a:prstGeom prst="ellipse">
            <a:avLst/>
          </a:prstGeom>
          <a:solidFill>
            <a:srgbClr val="4ED3D6"/>
          </a:solidFill>
          <a:ln w="76200">
            <a:solidFill>
              <a:schemeClr val="bg1"/>
            </a:solidFill>
          </a:ln>
          <a:effectLst>
            <a:outerShdw blurRad="50800" dist="50800" dir="5400000" algn="ctr" rotWithShape="0">
              <a:srgbClr val="000000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" name="TextBox 5"/>
          <p:cNvSpPr txBox="1"/>
          <p:nvPr/>
        </p:nvSpPr>
        <p:spPr>
          <a:xfrm>
            <a:off x="1407182" y="2567329"/>
            <a:ext cx="18437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e-IN" sz="2400" b="1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విద్యా రుణాలు </a:t>
            </a:r>
            <a:endParaRPr lang="en-US" sz="2400" b="1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20588" y="3028994"/>
            <a:ext cx="297744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e-IN" sz="1600" dirty="0" smtClean="0">
                <a:solidFill>
                  <a:srgbClr val="31859C"/>
                </a:solidFill>
              </a:rPr>
              <a:t>భారత దేశంనందు  ఉన్నత/వృత్తి విద్యలను అభ్యసించుట  కొరకు రూ.10 లక్షల వరకు రుణం , విదేశాలలో ఆయితే రూ.20 లక్షల వరకు, ఆ పైన    </a:t>
            </a:r>
            <a:r>
              <a:rPr lang="en-US" sz="1600" dirty="0" smtClean="0">
                <a:solidFill>
                  <a:srgbClr val="31859C"/>
                </a:solidFill>
              </a:rPr>
              <a:t> </a:t>
            </a:r>
          </a:p>
        </p:txBody>
      </p:sp>
      <p:sp>
        <p:nvSpPr>
          <p:cNvPr id="8" name="Oval 7"/>
          <p:cNvSpPr/>
          <p:nvPr/>
        </p:nvSpPr>
        <p:spPr>
          <a:xfrm>
            <a:off x="5689416" y="1047142"/>
            <a:ext cx="1303849" cy="1303849"/>
          </a:xfrm>
          <a:prstGeom prst="ellipse">
            <a:avLst/>
          </a:prstGeom>
          <a:solidFill>
            <a:srgbClr val="FBE03B"/>
          </a:solidFill>
          <a:ln w="76200">
            <a:solidFill>
              <a:schemeClr val="bg1"/>
            </a:solidFill>
          </a:ln>
          <a:effectLst>
            <a:outerShdw blurRad="50800" dist="50800" dir="5400000" algn="ctr" rotWithShape="0">
              <a:srgbClr val="000000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9" name="TextBox 8"/>
          <p:cNvSpPr txBox="1"/>
          <p:nvPr/>
        </p:nvSpPr>
        <p:spPr>
          <a:xfrm>
            <a:off x="5673802" y="2567329"/>
            <a:ext cx="19046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e-IN" sz="2400" dirty="0" smtClean="0">
                <a:solidFill>
                  <a:srgbClr val="E46C0A"/>
                </a:solidFill>
              </a:rPr>
              <a:t>ఓవర్ డ్రాఫ్ట్ లు </a:t>
            </a:r>
            <a:endParaRPr lang="en-US" sz="2400" b="1" dirty="0">
              <a:solidFill>
                <a:srgbClr val="E46C0A"/>
              </a:solidFill>
              <a:latin typeface="+mj-l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047881" y="3028994"/>
            <a:ext cx="295056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e-IN" sz="1600" dirty="0" smtClean="0"/>
              <a:t>ఋణ అర్హతకు అనుగుణంగా బ్యాంకువారు మంజూరు చేసిన పరిమితి వరకు ఉపయోగించుకొనవచ్చును </a:t>
            </a:r>
            <a:endParaRPr lang="en-US" sz="1600" dirty="0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457200" y="-12409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te-IN" sz="4000" dirty="0" smtClean="0">
              <a:solidFill>
                <a:srgbClr val="0000FF"/>
              </a:solidFill>
            </a:endParaRPr>
          </a:p>
          <a:p>
            <a:r>
              <a:rPr lang="te-IN" sz="4000" dirty="0" smtClean="0">
                <a:solidFill>
                  <a:srgbClr val="0000FF"/>
                </a:solidFill>
              </a:rPr>
              <a:t>బ్యాంక్ ఋణ పథకములు   </a:t>
            </a:r>
            <a:endParaRPr lang="en-US" sz="4000" dirty="0" smtClean="0">
              <a:solidFill>
                <a:srgbClr val="0000FF"/>
              </a:solidFill>
            </a:endParaRPr>
          </a:p>
          <a:p>
            <a:endParaRPr lang="en-US" sz="4000" dirty="0">
              <a:solidFill>
                <a:srgbClr val="0000FF"/>
              </a:solidFill>
            </a:endParaRPr>
          </a:p>
        </p:txBody>
      </p:sp>
      <p:pic>
        <p:nvPicPr>
          <p:cNvPr id="14" name="Picture 13" descr="higher-education-icon-300x19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038" y="1018902"/>
            <a:ext cx="2092286" cy="1332089"/>
          </a:xfrm>
          <a:prstGeom prst="rect">
            <a:avLst/>
          </a:prstGeom>
        </p:spPr>
      </p:pic>
      <p:pic>
        <p:nvPicPr>
          <p:cNvPr id="15" name="Picture 14" descr="Icon-OverdraftProtectio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4912" y="1121433"/>
            <a:ext cx="1090641" cy="109064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2" y="4300809"/>
            <a:ext cx="4205113" cy="1138773"/>
          </a:xfrm>
          <a:prstGeom prst="rect">
            <a:avLst/>
          </a:prstGeom>
          <a:solidFill>
            <a:srgbClr val="3366FF"/>
          </a:solidFill>
        </p:spPr>
        <p:txBody>
          <a:bodyPr wrap="square">
            <a:spAutoFit/>
          </a:bodyPr>
          <a:lstStyle/>
          <a:p>
            <a:r>
              <a:rPr lang="te-IN" sz="2000" b="1" dirty="0" smtClean="0">
                <a:solidFill>
                  <a:srgbClr val="FFFF00"/>
                </a:solidFill>
              </a:rPr>
              <a:t>మీకు తెలుసా </a:t>
            </a:r>
            <a:r>
              <a:rPr lang="en-US" sz="2000" b="1" dirty="0" smtClean="0">
                <a:solidFill>
                  <a:srgbClr val="FFFF00"/>
                </a:solidFill>
              </a:rPr>
              <a:t>?</a:t>
            </a:r>
          </a:p>
          <a:p>
            <a:r>
              <a:rPr lang="te-IN" sz="1600" dirty="0" smtClean="0">
                <a:solidFill>
                  <a:schemeClr val="bg1"/>
                </a:solidFill>
              </a:rPr>
              <a:t>విద్యార్ధులు  విద్యారుణం కోసం భారత ప్రభుత్వ విద్యాలక్ష్మి పోర్టల్లో నమోదు చేసుకొనవచ్చును మరియు దాని స్థితిని  తెలుసుకొనవచ్చును.</a:t>
            </a: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3" name="Picture 2" descr="logo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4964" y="4335170"/>
            <a:ext cx="1264052" cy="1061804"/>
          </a:xfrm>
          <a:prstGeom prst="rect">
            <a:avLst/>
          </a:prstGeom>
          <a:ln>
            <a:solidFill>
              <a:srgbClr val="3366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1407182" y="5573890"/>
            <a:ext cx="7736820" cy="103957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e-IN" sz="2800" b="1" dirty="0" smtClean="0">
                <a:solidFill>
                  <a:schemeClr val="accent6">
                    <a:lumMod val="75000"/>
                  </a:schemeClr>
                </a:solidFill>
              </a:rPr>
              <a:t>నిజాలు: </a:t>
            </a: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te-IN" sz="1600" b="1" dirty="0" smtClean="0">
                <a:solidFill>
                  <a:schemeClr val="accent6">
                    <a:lumMod val="75000"/>
                  </a:schemeClr>
                </a:solidFill>
              </a:rPr>
              <a:t>బ్యాంకు   రుణం మీద  వసూలు చేసే వడ్డీ, వడ్డీ వ్యాపారులు వసూలు చేసే దాని  కన్నా చాలా తక్కువ. వడ్డీ వ్యాపారి 3% వడ్డీ అంటే   అది సంవత్సరానికి 36% అని.  బ్యాంకు వడ్డీ 12% అంటే సంవత్సరానికి 12% అని అర్ధం చేసుకోవాలి. </a:t>
            </a:r>
            <a:endParaRPr lang="en-US" sz="16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14720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2844</TotalTime>
  <Words>1073</Words>
  <Application>Microsoft Office PowerPoint</Application>
  <PresentationFormat>On-screen Show (4:3)</PresentationFormat>
  <Paragraphs>226</Paragraphs>
  <Slides>27</Slides>
  <Notes>10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Office Theme</vt:lpstr>
      <vt:lpstr>Financial Literacy Training</vt:lpstr>
      <vt:lpstr>Video - Ginni</vt:lpstr>
      <vt:lpstr>Slide 3</vt:lpstr>
      <vt:lpstr>ఇంట్లో డబ్బు ఉంచుకున్నందువల్ల కలిగే  నష్టాలు  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Video - ATM</vt:lpstr>
      <vt:lpstr>Slide 14</vt:lpstr>
      <vt:lpstr>Slide 15</vt:lpstr>
      <vt:lpstr>Discussion on Over-Draft, Micro-ATM</vt:lpstr>
      <vt:lpstr>Slide 17</vt:lpstr>
      <vt:lpstr>Day 2 Begin</vt:lpstr>
      <vt:lpstr>Slide 19</vt:lpstr>
      <vt:lpstr>Slide 20</vt:lpstr>
      <vt:lpstr>Slide 21</vt:lpstr>
      <vt:lpstr>Video – PMJDY Influencer</vt:lpstr>
      <vt:lpstr>Video: Suraksha Bima Yojana (Grocery)</vt:lpstr>
      <vt:lpstr>Slide 24</vt:lpstr>
      <vt:lpstr>Slide 25</vt:lpstr>
      <vt:lpstr>Slide 26</vt:lpstr>
      <vt:lpstr>Group Activity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Content Infographics</dc:title>
  <dc:creator>Utkarsh Shukla</dc:creator>
  <cp:lastModifiedBy>CMSLBC</cp:lastModifiedBy>
  <cp:revision>242</cp:revision>
  <cp:lastPrinted>2015-09-16T02:47:42Z</cp:lastPrinted>
  <dcterms:created xsi:type="dcterms:W3CDTF">2015-09-15T06:43:44Z</dcterms:created>
  <dcterms:modified xsi:type="dcterms:W3CDTF">2015-10-16T05:11:03Z</dcterms:modified>
</cp:coreProperties>
</file>