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7"/>
  </p:notesMasterIdLst>
  <p:handoutMasterIdLst>
    <p:handoutMasterId r:id="rId8"/>
  </p:handoutMasterIdLst>
  <p:sldIdLst>
    <p:sldId id="256" r:id="rId2"/>
    <p:sldId id="263" r:id="rId3"/>
    <p:sldId id="264" r:id="rId4"/>
    <p:sldId id="261" r:id="rId5"/>
    <p:sldId id="262" r:id="rId6"/>
  </p:sldIdLst>
  <p:sldSz cx="9144000" cy="6858000" type="screen4x3"/>
  <p:notesSz cx="67611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914" y="-4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 /><Relationship Id="rId3" Type="http://schemas.openxmlformats.org/officeDocument/2006/relationships/slide" Target="slides/slide2.xml" /><Relationship Id="rId7" Type="http://schemas.openxmlformats.org/officeDocument/2006/relationships/notesMaster" Target="notesMasters/notesMaster1.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0525" cy="4968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29050" y="0"/>
            <a:ext cx="2930525" cy="496888"/>
          </a:xfrm>
          <a:prstGeom prst="rect">
            <a:avLst/>
          </a:prstGeom>
        </p:spPr>
        <p:txBody>
          <a:bodyPr vert="horz" lIns="91440" tIns="45720" rIns="91440" bIns="45720" rtlCol="0"/>
          <a:lstStyle>
            <a:lvl1pPr algn="r">
              <a:defRPr sz="1200"/>
            </a:lvl1pPr>
          </a:lstStyle>
          <a:p>
            <a:fld id="{FC8A29DC-C280-4633-97A9-C5FD83B31ED9}" type="datetimeFigureOut">
              <a:rPr lang="en-IN" smtClean="0"/>
              <a:pPr/>
              <a:t>05-07-2021</a:t>
            </a:fld>
            <a:endParaRPr lang="en-IN"/>
          </a:p>
        </p:txBody>
      </p:sp>
      <p:sp>
        <p:nvSpPr>
          <p:cNvPr id="4" name="Footer Placeholder 3"/>
          <p:cNvSpPr>
            <a:spLocks noGrp="1"/>
          </p:cNvSpPr>
          <p:nvPr>
            <p:ph type="ftr" sz="quarter" idx="2"/>
          </p:nvPr>
        </p:nvSpPr>
        <p:spPr>
          <a:xfrm>
            <a:off x="0" y="9444038"/>
            <a:ext cx="2930525" cy="4968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29050" y="9444038"/>
            <a:ext cx="2930525" cy="496887"/>
          </a:xfrm>
          <a:prstGeom prst="rect">
            <a:avLst/>
          </a:prstGeom>
        </p:spPr>
        <p:txBody>
          <a:bodyPr vert="horz" lIns="91440" tIns="45720" rIns="91440" bIns="45720" rtlCol="0" anchor="b"/>
          <a:lstStyle>
            <a:lvl1pPr algn="r">
              <a:defRPr sz="1200"/>
            </a:lvl1pPr>
          </a:lstStyle>
          <a:p>
            <a:fld id="{1DF62A11-CCBA-4F01-866B-4B5A7B136E86}" type="slidenum">
              <a:rPr lang="en-IN" smtClean="0"/>
              <a:pPr/>
              <a:t>‹#›</a:t>
            </a:fld>
            <a:endParaRPr lang="en-IN"/>
          </a:p>
        </p:txBody>
      </p:sp>
    </p:spTree>
    <p:extLst>
      <p:ext uri="{BB962C8B-B14F-4D97-AF65-F5344CB8AC3E}">
        <p14:creationId xmlns:p14="http://schemas.microsoft.com/office/powerpoint/2010/main" val="3453906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0525" cy="4968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29050" y="0"/>
            <a:ext cx="2930525" cy="496888"/>
          </a:xfrm>
          <a:prstGeom prst="rect">
            <a:avLst/>
          </a:prstGeom>
        </p:spPr>
        <p:txBody>
          <a:bodyPr vert="horz" lIns="91440" tIns="45720" rIns="91440" bIns="45720" rtlCol="0"/>
          <a:lstStyle>
            <a:lvl1pPr algn="r">
              <a:defRPr sz="1200"/>
            </a:lvl1pPr>
          </a:lstStyle>
          <a:p>
            <a:fld id="{2BF791A8-DAB6-46C6-A915-AE41F0F2F9E3}" type="datetimeFigureOut">
              <a:rPr lang="en-IN" smtClean="0"/>
              <a:pPr/>
              <a:t>05-07-2021</a:t>
            </a:fld>
            <a:endParaRPr lang="en-IN"/>
          </a:p>
        </p:txBody>
      </p:sp>
      <p:sp>
        <p:nvSpPr>
          <p:cNvPr id="4" name="Slide Image Placeholder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6275" y="4722813"/>
            <a:ext cx="5408613" cy="44735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29050" y="9444038"/>
            <a:ext cx="2930525" cy="496887"/>
          </a:xfrm>
          <a:prstGeom prst="rect">
            <a:avLst/>
          </a:prstGeom>
        </p:spPr>
        <p:txBody>
          <a:bodyPr vert="horz" lIns="91440" tIns="45720" rIns="91440" bIns="45720" rtlCol="0" anchor="b"/>
          <a:lstStyle>
            <a:lvl1pPr algn="r">
              <a:defRPr sz="1200"/>
            </a:lvl1pPr>
          </a:lstStyle>
          <a:p>
            <a:fld id="{BED44472-2173-456A-ABAF-527F09C28E9A}" type="slidenum">
              <a:rPr lang="en-IN" smtClean="0"/>
              <a:pPr/>
              <a:t>‹#›</a:t>
            </a:fld>
            <a:endParaRPr lang="en-IN"/>
          </a:p>
        </p:txBody>
      </p:sp>
    </p:spTree>
    <p:extLst>
      <p:ext uri="{BB962C8B-B14F-4D97-AF65-F5344CB8AC3E}">
        <p14:creationId xmlns:p14="http://schemas.microsoft.com/office/powerpoint/2010/main" val="3115227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8882A3F2-A573-4171-8A3C-A8156AAB56CA}" type="datetimeFigureOut">
              <a:rPr lang="en-US" smtClean="0"/>
              <a:pPr/>
              <a:t>7/5/2021</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6BEEBD04-058B-439C-92BE-383D59EC8E65}"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882A3F2-A573-4171-8A3C-A8156AAB56CA}" type="datetimeFigureOut">
              <a:rPr lang="en-US" smtClean="0"/>
              <a:pPr/>
              <a:t>7/5/2021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EEBD04-058B-439C-92BE-383D59EC8E6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882A3F2-A573-4171-8A3C-A8156AAB56CA}" type="datetimeFigureOut">
              <a:rPr lang="en-US" smtClean="0"/>
              <a:pPr/>
              <a:t>7/5/2021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EEBD04-058B-439C-92BE-383D59EC8E6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882A3F2-A573-4171-8A3C-A8156AAB56CA}" type="datetimeFigureOut">
              <a:rPr lang="en-US" smtClean="0"/>
              <a:pPr/>
              <a:t>7/5/2021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EEBD04-058B-439C-92BE-383D59EC8E65}"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882A3F2-A573-4171-8A3C-A8156AAB56CA}" type="datetimeFigureOut">
              <a:rPr lang="en-US" smtClean="0"/>
              <a:pPr/>
              <a:t>7/5/2021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EEBD04-058B-439C-92BE-383D59EC8E65}"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882A3F2-A573-4171-8A3C-A8156AAB56CA}" type="datetimeFigureOut">
              <a:rPr lang="en-US" smtClean="0"/>
              <a:pPr/>
              <a:t>7/5/2021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BEEBD04-058B-439C-92BE-383D59EC8E65}"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882A3F2-A573-4171-8A3C-A8156AAB56CA}" type="datetimeFigureOut">
              <a:rPr lang="en-US" smtClean="0"/>
              <a:pPr/>
              <a:t>7/5/2021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BEEBD04-058B-439C-92BE-383D59EC8E65}"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8882A3F2-A573-4171-8A3C-A8156AAB56CA}" type="datetimeFigureOut">
              <a:rPr lang="en-US" smtClean="0"/>
              <a:pPr/>
              <a:t>7/5/2021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BEEBD04-058B-439C-92BE-383D59EC8E6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82A3F2-A573-4171-8A3C-A8156AAB56CA}" type="datetimeFigureOut">
              <a:rPr lang="en-US" smtClean="0"/>
              <a:pPr/>
              <a:t>7/5/2021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BEEBD04-058B-439C-92BE-383D59EC8E6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882A3F2-A573-4171-8A3C-A8156AAB56CA}" type="datetimeFigureOut">
              <a:rPr lang="en-US" smtClean="0"/>
              <a:pPr/>
              <a:t>7/5/2021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BEEBD04-058B-439C-92BE-383D59EC8E65}"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882A3F2-A573-4171-8A3C-A8156AAB56CA}" type="datetimeFigureOut">
              <a:rPr lang="en-US" smtClean="0"/>
              <a:pPr/>
              <a:t>7/5/2021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6BEEBD04-058B-439C-92BE-383D59EC8E65}"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882A3F2-A573-4171-8A3C-A8156AAB56CA}" type="datetimeFigureOut">
              <a:rPr lang="en-US" smtClean="0"/>
              <a:pPr/>
              <a:t>7/5/2021</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BEEBD04-058B-439C-92BE-383D59EC8E65}"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76673"/>
            <a:ext cx="8610600" cy="1080120"/>
          </a:xfrm>
        </p:spPr>
        <p:txBody>
          <a:bodyPr>
            <a:normAutofit/>
          </a:bodyPr>
          <a:lstStyle/>
          <a:p>
            <a:pPr algn="ctr"/>
            <a:r>
              <a:rPr lang="en-IN" sz="4800" dirty="0"/>
              <a:t>JAN </a:t>
            </a:r>
            <a:r>
              <a:rPr lang="en-IN" sz="4400" dirty="0"/>
              <a:t>DHAN</a:t>
            </a:r>
            <a:r>
              <a:rPr lang="en-IN" sz="4800" dirty="0"/>
              <a:t> TO JAN SURAKSHA</a:t>
            </a:r>
          </a:p>
        </p:txBody>
      </p:sp>
      <p:sp>
        <p:nvSpPr>
          <p:cNvPr id="3" name="Subtitle 2"/>
          <p:cNvSpPr>
            <a:spLocks noGrp="1"/>
          </p:cNvSpPr>
          <p:nvPr>
            <p:ph type="subTitle" idx="1"/>
          </p:nvPr>
        </p:nvSpPr>
        <p:spPr>
          <a:xfrm>
            <a:off x="683568" y="1844824"/>
            <a:ext cx="7704856" cy="4032448"/>
          </a:xfrm>
        </p:spPr>
        <p:txBody>
          <a:bodyPr>
            <a:noAutofit/>
          </a:bodyPr>
          <a:lstStyle/>
          <a:p>
            <a:pPr algn="l"/>
            <a:endParaRPr lang="en-GB" sz="2800" b="1" u="sng" dirty="0"/>
          </a:p>
          <a:p>
            <a:pPr marL="185738" algn="just"/>
            <a:r>
              <a:rPr lang="en-GB" sz="2800" dirty="0">
                <a:latin typeface="Arial" panose="020B0604020202020204" pitchFamily="34" charset="0"/>
                <a:cs typeface="Arial" panose="020B0604020202020204" pitchFamily="34" charset="0"/>
              </a:rPr>
              <a:t>The Hon’ble Prime Minister launched </a:t>
            </a:r>
            <a:r>
              <a:rPr lang="en-US" sz="2800" b="1" dirty="0">
                <a:latin typeface="Arial" panose="020B0604020202020204" pitchFamily="34" charset="0"/>
                <a:cs typeface="Arial" panose="020B0604020202020204" pitchFamily="34" charset="0"/>
              </a:rPr>
              <a:t>Pradhan </a:t>
            </a:r>
            <a:r>
              <a:rPr lang="en-US" sz="2800" b="1" dirty="0" err="1">
                <a:latin typeface="Arial" panose="020B0604020202020204" pitchFamily="34" charset="0"/>
                <a:cs typeface="Arial" panose="020B0604020202020204" pitchFamily="34" charset="0"/>
              </a:rPr>
              <a:t>Mantri</a:t>
            </a:r>
            <a:r>
              <a:rPr lang="en-US" sz="2800" b="1" dirty="0">
                <a:latin typeface="Arial" panose="020B0604020202020204" pitchFamily="34" charset="0"/>
                <a:cs typeface="Arial" panose="020B0604020202020204" pitchFamily="34" charset="0"/>
              </a:rPr>
              <a:t> Jeevan </a:t>
            </a:r>
            <a:r>
              <a:rPr lang="en-US" sz="2800" b="1" dirty="0" err="1">
                <a:latin typeface="Arial" panose="020B0604020202020204" pitchFamily="34" charset="0"/>
                <a:cs typeface="Arial" panose="020B0604020202020204" pitchFamily="34" charset="0"/>
              </a:rPr>
              <a:t>Jyoti</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Bima</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Yojana</a:t>
            </a:r>
            <a:r>
              <a:rPr lang="en-US" sz="2800" b="1"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(PMJJBY) and </a:t>
            </a:r>
            <a:r>
              <a:rPr lang="en-US" sz="2800" b="1" dirty="0">
                <a:latin typeface="Arial" panose="020B0604020202020204" pitchFamily="34" charset="0"/>
                <a:cs typeface="Arial" panose="020B0604020202020204" pitchFamily="34" charset="0"/>
              </a:rPr>
              <a:t>Pradhan </a:t>
            </a:r>
            <a:r>
              <a:rPr lang="en-US" sz="2800" b="1" dirty="0" err="1">
                <a:latin typeface="Arial" panose="020B0604020202020204" pitchFamily="34" charset="0"/>
                <a:cs typeface="Arial" panose="020B0604020202020204" pitchFamily="34" charset="0"/>
              </a:rPr>
              <a:t>Mantri</a:t>
            </a:r>
            <a:r>
              <a:rPr lang="en-US" sz="2800" b="1" dirty="0">
                <a:latin typeface="Arial" panose="020B0604020202020204" pitchFamily="34" charset="0"/>
                <a:cs typeface="Arial" panose="020B0604020202020204" pitchFamily="34" charset="0"/>
              </a:rPr>
              <a:t> Suraksha </a:t>
            </a:r>
            <a:r>
              <a:rPr lang="en-US" sz="2800" b="1" dirty="0" err="1">
                <a:latin typeface="Arial" panose="020B0604020202020204" pitchFamily="34" charset="0"/>
                <a:cs typeface="Arial" panose="020B0604020202020204" pitchFamily="34" charset="0"/>
              </a:rPr>
              <a:t>Bima</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Yojana</a:t>
            </a:r>
            <a:r>
              <a:rPr lang="en-US" sz="2800" b="1"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(PMSBY) on </a:t>
            </a:r>
            <a:r>
              <a:rPr lang="en-GB" sz="2800" dirty="0">
                <a:latin typeface="Arial" panose="020B0604020202020204" pitchFamily="34" charset="0"/>
                <a:cs typeface="Arial" panose="020B0604020202020204" pitchFamily="34" charset="0"/>
              </a:rPr>
              <a:t>the 9th of May, 2015 </a:t>
            </a:r>
            <a:r>
              <a:rPr lang="en-US" sz="2800" dirty="0">
                <a:latin typeface="Arial" panose="020B0604020202020204" pitchFamily="34" charset="0"/>
                <a:cs typeface="Arial" panose="020B0604020202020204" pitchFamily="34" charset="0"/>
              </a:rPr>
              <a:t>to address the situation of low coverage of life and accident insurance in the country and focus on the poor and the under-privileged.</a:t>
            </a:r>
            <a:r>
              <a:rPr lang="en-GB" sz="2800" dirty="0">
                <a:latin typeface="Arial" panose="020B0604020202020204" pitchFamily="34" charset="0"/>
                <a:cs typeface="Arial" panose="020B0604020202020204" pitchFamily="34" charset="0"/>
              </a:rPr>
              <a:t> </a:t>
            </a:r>
            <a:endParaRPr lang="en-IN" altLang="en-US" sz="2800" dirty="0">
              <a:latin typeface="Arial" panose="020B0604020202020204" pitchFamily="34" charset="0"/>
              <a:cs typeface="Arial" panose="020B0604020202020204" pitchFamily="34" charset="0"/>
            </a:endParaRPr>
          </a:p>
          <a:p>
            <a:pPr algn="l"/>
            <a:endParaRPr lang="en-IN"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pPr algn="ctr"/>
            <a:r>
              <a:rPr lang="en-IN" sz="4900" dirty="0"/>
              <a:t>PMJJBY Features</a:t>
            </a:r>
            <a:endParaRPr lang="en-IN" dirty="0"/>
          </a:p>
        </p:txBody>
      </p:sp>
      <p:sp>
        <p:nvSpPr>
          <p:cNvPr id="3" name="Content Placeholder 2"/>
          <p:cNvSpPr>
            <a:spLocks noGrp="1"/>
          </p:cNvSpPr>
          <p:nvPr>
            <p:ph idx="1"/>
          </p:nvPr>
        </p:nvSpPr>
        <p:spPr>
          <a:xfrm>
            <a:off x="381000" y="1143000"/>
            <a:ext cx="8458200" cy="5257800"/>
          </a:xfrm>
        </p:spPr>
        <p:txBody>
          <a:bodyPr>
            <a:noAutofit/>
          </a:bodyPr>
          <a:lstStyle/>
          <a:p>
            <a:pPr algn="just"/>
            <a:endParaRPr lang="en-US" sz="2000" spc="-75" dirty="0">
              <a:solidFill>
                <a:srgbClr val="231F20"/>
              </a:solidFill>
              <a:latin typeface="Arial" pitchFamily="34" charset="0"/>
              <a:cs typeface="Arial" pitchFamily="34" charset="0"/>
            </a:endParaRPr>
          </a:p>
          <a:p>
            <a:pPr algn="just"/>
            <a:r>
              <a:rPr lang="en-US" sz="2000" spc="-75" dirty="0">
                <a:solidFill>
                  <a:srgbClr val="231F20"/>
                </a:solidFill>
                <a:latin typeface="Arial" pitchFamily="34" charset="0"/>
                <a:cs typeface="Arial" pitchFamily="34" charset="0"/>
              </a:rPr>
              <a:t>PMJJBY provides a</a:t>
            </a:r>
            <a:r>
              <a:rPr lang="en-IN" sz="2000" dirty="0" err="1">
                <a:latin typeface="Arial" pitchFamily="34" charset="0"/>
                <a:cs typeface="Arial" pitchFamily="34" charset="0"/>
              </a:rPr>
              <a:t>nnual</a:t>
            </a:r>
            <a:r>
              <a:rPr lang="en-IN" sz="2000" dirty="0">
                <a:latin typeface="Arial" pitchFamily="34" charset="0"/>
                <a:cs typeface="Arial" pitchFamily="34" charset="0"/>
              </a:rPr>
              <a:t> renewable term life cover of Rupees two </a:t>
            </a:r>
            <a:r>
              <a:rPr lang="en-IN" sz="2000" dirty="0" err="1">
                <a:latin typeface="Arial" pitchFamily="34" charset="0"/>
                <a:cs typeface="Arial" pitchFamily="34" charset="0"/>
              </a:rPr>
              <a:t>lakh</a:t>
            </a:r>
            <a:r>
              <a:rPr lang="en-IN" sz="2000" dirty="0">
                <a:latin typeface="Arial" pitchFamily="34" charset="0"/>
                <a:cs typeface="Arial" pitchFamily="34" charset="0"/>
              </a:rPr>
              <a:t> for death due to any cause.  </a:t>
            </a:r>
            <a:r>
              <a:rPr lang="en-GB" sz="2000" dirty="0">
                <a:latin typeface="Arial" pitchFamily="34" charset="0"/>
                <a:cs typeface="Arial" pitchFamily="34" charset="0"/>
              </a:rPr>
              <a:t> </a:t>
            </a:r>
          </a:p>
          <a:p>
            <a:pPr algn="just"/>
            <a:r>
              <a:rPr lang="en-IN" sz="2000" dirty="0">
                <a:latin typeface="Arial" pitchFamily="34" charset="0"/>
                <a:cs typeface="Arial" pitchFamily="34" charset="0"/>
              </a:rPr>
              <a:t>Bank / post office account holders between 18 to 50 years eligible. Once enrolled, cover  available up to age 55, subject to continued annual premium payment.</a:t>
            </a:r>
          </a:p>
          <a:p>
            <a:r>
              <a:rPr lang="en-IN" sz="2000" dirty="0">
                <a:latin typeface="Arial" pitchFamily="34" charset="0"/>
                <a:cs typeface="Arial" pitchFamily="34" charset="0"/>
              </a:rPr>
              <a:t>Annual premium Rs. 330. </a:t>
            </a:r>
          </a:p>
          <a:p>
            <a:r>
              <a:rPr lang="en-IN" sz="2000" dirty="0">
                <a:latin typeface="Arial" pitchFamily="34" charset="0"/>
                <a:cs typeface="Arial" pitchFamily="34" charset="0"/>
              </a:rPr>
              <a:t>Cover period: 1</a:t>
            </a:r>
            <a:r>
              <a:rPr lang="en-IN" sz="2000" baseline="30000" dirty="0">
                <a:latin typeface="Arial" pitchFamily="34" charset="0"/>
                <a:cs typeface="Arial" pitchFamily="34" charset="0"/>
              </a:rPr>
              <a:t>st</a:t>
            </a:r>
            <a:r>
              <a:rPr lang="en-IN" sz="2000" dirty="0">
                <a:latin typeface="Arial" pitchFamily="34" charset="0"/>
                <a:cs typeface="Arial" pitchFamily="34" charset="0"/>
              </a:rPr>
              <a:t> June to 31</a:t>
            </a:r>
            <a:r>
              <a:rPr lang="en-IN" sz="2000" baseline="30000" dirty="0">
                <a:latin typeface="Arial" pitchFamily="34" charset="0"/>
                <a:cs typeface="Arial" pitchFamily="34" charset="0"/>
              </a:rPr>
              <a:t>st</a:t>
            </a:r>
            <a:r>
              <a:rPr lang="en-IN" sz="2000" dirty="0">
                <a:latin typeface="Arial" pitchFamily="34" charset="0"/>
                <a:cs typeface="Arial" pitchFamily="34" charset="0"/>
              </a:rPr>
              <a:t> May Every Year.</a:t>
            </a:r>
            <a:endParaRPr lang="en-US" sz="2000" spc="-75" dirty="0">
              <a:solidFill>
                <a:srgbClr val="231F20"/>
              </a:solidFill>
              <a:latin typeface="Arial" pitchFamily="34" charset="0"/>
              <a:cs typeface="Arial" pitchFamily="34" charset="0"/>
            </a:endParaRPr>
          </a:p>
          <a:p>
            <a:pPr marL="177800" indent="-177800" algn="just">
              <a:lnSpc>
                <a:spcPct val="150000"/>
              </a:lnSpc>
              <a:spcBef>
                <a:spcPts val="0"/>
              </a:spcBef>
              <a:buFont typeface="Wingdings" pitchFamily="2" charset="2"/>
              <a:buChar char="v"/>
              <a:defRPr/>
            </a:pPr>
            <a:r>
              <a:rPr lang="en-US" sz="2000" spc="-75" dirty="0">
                <a:solidFill>
                  <a:srgbClr val="231F20"/>
                </a:solidFill>
                <a:latin typeface="Arial" pitchFamily="34" charset="0"/>
                <a:cs typeface="Arial" pitchFamily="34" charset="0"/>
              </a:rPr>
              <a:t>Administered through tie ups between Banks / Post Office and Life Insurance Companies; Banks / Post Office as Nodal points and Master Policy holders.</a:t>
            </a:r>
          </a:p>
          <a:p>
            <a:pPr marL="177800" indent="-177800" algn="just">
              <a:lnSpc>
                <a:spcPct val="150000"/>
              </a:lnSpc>
              <a:spcBef>
                <a:spcPts val="0"/>
              </a:spcBef>
              <a:buFont typeface="Wingdings" pitchFamily="2" charset="2"/>
              <a:buChar char="v"/>
              <a:defRPr/>
            </a:pPr>
            <a:r>
              <a:rPr lang="en-US" sz="2000" spc="-10" dirty="0">
                <a:solidFill>
                  <a:srgbClr val="231F20"/>
                </a:solidFill>
                <a:latin typeface="Arial" pitchFamily="34" charset="0"/>
                <a:cs typeface="Arial" pitchFamily="34" charset="0"/>
              </a:rPr>
              <a:t>PMJJBY </a:t>
            </a:r>
            <a:r>
              <a:rPr lang="en-US" sz="2000" spc="-60" dirty="0">
                <a:solidFill>
                  <a:srgbClr val="231F20"/>
                </a:solidFill>
                <a:latin typeface="Arial" pitchFamily="34" charset="0"/>
                <a:cs typeface="Arial" pitchFamily="34" charset="0"/>
              </a:rPr>
              <a:t>is </a:t>
            </a:r>
            <a:r>
              <a:rPr lang="en-US" sz="2000" spc="-114" dirty="0">
                <a:solidFill>
                  <a:srgbClr val="231F20"/>
                </a:solidFill>
                <a:latin typeface="Arial" pitchFamily="34" charset="0"/>
                <a:cs typeface="Arial" pitchFamily="34" charset="0"/>
              </a:rPr>
              <a:t>being </a:t>
            </a:r>
            <a:r>
              <a:rPr lang="en-US" sz="2000" spc="-90" dirty="0">
                <a:solidFill>
                  <a:srgbClr val="231F20"/>
                </a:solidFill>
                <a:latin typeface="Arial" pitchFamily="34" charset="0"/>
                <a:cs typeface="Arial" pitchFamily="34" charset="0"/>
              </a:rPr>
              <a:t>offered </a:t>
            </a:r>
            <a:r>
              <a:rPr lang="en-US" sz="2000" spc="-180" dirty="0">
                <a:solidFill>
                  <a:srgbClr val="231F20"/>
                </a:solidFill>
                <a:latin typeface="Arial" pitchFamily="34" charset="0"/>
                <a:cs typeface="Arial" pitchFamily="34" charset="0"/>
              </a:rPr>
              <a:t>by </a:t>
            </a:r>
            <a:r>
              <a:rPr lang="en-US" sz="2000" spc="-55" dirty="0">
                <a:solidFill>
                  <a:srgbClr val="231F20"/>
                </a:solidFill>
                <a:latin typeface="Arial" pitchFamily="34" charset="0"/>
                <a:cs typeface="Arial" pitchFamily="34" charset="0"/>
              </a:rPr>
              <a:t>Life </a:t>
            </a:r>
            <a:r>
              <a:rPr lang="en-US" sz="2000" spc="-125" dirty="0">
                <a:solidFill>
                  <a:srgbClr val="231F20"/>
                </a:solidFill>
                <a:latin typeface="Arial" pitchFamily="34" charset="0"/>
                <a:cs typeface="Arial" pitchFamily="34" charset="0"/>
              </a:rPr>
              <a:t>Insurance </a:t>
            </a:r>
            <a:r>
              <a:rPr lang="en-US" sz="2000" spc="-110" dirty="0">
                <a:solidFill>
                  <a:srgbClr val="231F20"/>
                </a:solidFill>
                <a:latin typeface="Arial" pitchFamily="34" charset="0"/>
                <a:cs typeface="Arial" pitchFamily="34" charset="0"/>
              </a:rPr>
              <a:t>Corporation of India </a:t>
            </a:r>
            <a:r>
              <a:rPr lang="en-US" sz="2000" spc="-140" dirty="0">
                <a:solidFill>
                  <a:srgbClr val="231F20"/>
                </a:solidFill>
                <a:latin typeface="Arial" pitchFamily="34" charset="0"/>
                <a:cs typeface="Arial" pitchFamily="34" charset="0"/>
              </a:rPr>
              <a:t>and </a:t>
            </a:r>
            <a:r>
              <a:rPr lang="en-US" sz="2000" spc="-105" dirty="0">
                <a:solidFill>
                  <a:srgbClr val="231F20"/>
                </a:solidFill>
                <a:latin typeface="Arial" pitchFamily="34" charset="0"/>
                <a:cs typeface="Arial" pitchFamily="34" charset="0"/>
              </a:rPr>
              <a:t>Private</a:t>
            </a:r>
            <a:r>
              <a:rPr lang="en-US" sz="2000" spc="-229" dirty="0">
                <a:solidFill>
                  <a:srgbClr val="231F20"/>
                </a:solidFill>
                <a:latin typeface="Arial" pitchFamily="34" charset="0"/>
                <a:cs typeface="Arial" pitchFamily="34" charset="0"/>
              </a:rPr>
              <a:t> </a:t>
            </a:r>
            <a:r>
              <a:rPr lang="en-US" sz="2000" spc="-90" dirty="0">
                <a:solidFill>
                  <a:srgbClr val="231F20"/>
                </a:solidFill>
                <a:latin typeface="Arial" pitchFamily="34" charset="0"/>
                <a:cs typeface="Arial" pitchFamily="34" charset="0"/>
              </a:rPr>
              <a:t>Sector</a:t>
            </a:r>
            <a:r>
              <a:rPr lang="en-US" sz="2000" spc="-229" dirty="0">
                <a:solidFill>
                  <a:srgbClr val="231F20"/>
                </a:solidFill>
                <a:latin typeface="Arial" pitchFamily="34" charset="0"/>
                <a:cs typeface="Arial" pitchFamily="34" charset="0"/>
              </a:rPr>
              <a:t> </a:t>
            </a:r>
            <a:r>
              <a:rPr lang="en-US" sz="2000" spc="-55" dirty="0">
                <a:solidFill>
                  <a:srgbClr val="231F20"/>
                </a:solidFill>
                <a:latin typeface="Arial" pitchFamily="34" charset="0"/>
                <a:cs typeface="Arial" pitchFamily="34" charset="0"/>
              </a:rPr>
              <a:t>Life</a:t>
            </a:r>
            <a:r>
              <a:rPr lang="en-US" sz="2000" spc="-229" dirty="0">
                <a:solidFill>
                  <a:srgbClr val="231F20"/>
                </a:solidFill>
                <a:latin typeface="Arial" pitchFamily="34" charset="0"/>
                <a:cs typeface="Arial" pitchFamily="34" charset="0"/>
              </a:rPr>
              <a:t> </a:t>
            </a:r>
            <a:r>
              <a:rPr lang="en-US" sz="2000" spc="-125" dirty="0">
                <a:solidFill>
                  <a:srgbClr val="231F20"/>
                </a:solidFill>
                <a:latin typeface="Arial" pitchFamily="34" charset="0"/>
                <a:cs typeface="Arial" pitchFamily="34" charset="0"/>
              </a:rPr>
              <a:t>Insurance</a:t>
            </a:r>
            <a:r>
              <a:rPr lang="en-US" sz="2000" spc="-229" dirty="0">
                <a:solidFill>
                  <a:srgbClr val="231F20"/>
                </a:solidFill>
                <a:latin typeface="Arial" pitchFamily="34" charset="0"/>
                <a:cs typeface="Arial" pitchFamily="34" charset="0"/>
              </a:rPr>
              <a:t> </a:t>
            </a:r>
            <a:r>
              <a:rPr lang="en-US" sz="2000" spc="-125" dirty="0">
                <a:solidFill>
                  <a:srgbClr val="231F20"/>
                </a:solidFill>
                <a:latin typeface="Arial" pitchFamily="34" charset="0"/>
                <a:cs typeface="Arial" pitchFamily="34" charset="0"/>
              </a:rPr>
              <a:t>Companies.</a:t>
            </a:r>
            <a:endParaRPr lang="en-US" sz="2000" dirty="0">
              <a:latin typeface="Arial" pitchFamily="34" charset="0"/>
              <a:cs typeface="Arial" pitchFamily="34" charset="0"/>
            </a:endParaRPr>
          </a:p>
          <a:p>
            <a:endParaRPr lang="en-IN" sz="2000" dirty="0">
              <a:latin typeface="Arial" pitchFamily="34" charset="0"/>
              <a:cs typeface="Arial" pitchFamily="34" charset="0"/>
            </a:endParaRPr>
          </a:p>
          <a:p>
            <a:endParaRPr lang="en-IN" sz="20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685800"/>
          </a:xfrm>
        </p:spPr>
        <p:txBody>
          <a:bodyPr>
            <a:normAutofit fontScale="90000"/>
          </a:bodyPr>
          <a:lstStyle/>
          <a:p>
            <a:pPr algn="ctr"/>
            <a:r>
              <a:rPr lang="en-IN" sz="4900" dirty="0"/>
              <a:t>PMSBY Features</a:t>
            </a:r>
            <a:endParaRPr lang="en-IN" dirty="0"/>
          </a:p>
        </p:txBody>
      </p:sp>
      <p:sp>
        <p:nvSpPr>
          <p:cNvPr id="3" name="Content Placeholder 2"/>
          <p:cNvSpPr>
            <a:spLocks noGrp="1"/>
          </p:cNvSpPr>
          <p:nvPr>
            <p:ph idx="1"/>
          </p:nvPr>
        </p:nvSpPr>
        <p:spPr>
          <a:xfrm>
            <a:off x="381000" y="990600"/>
            <a:ext cx="8458200" cy="5390728"/>
          </a:xfrm>
        </p:spPr>
        <p:txBody>
          <a:bodyPr>
            <a:noAutofit/>
          </a:bodyPr>
          <a:lstStyle/>
          <a:p>
            <a:pPr algn="just"/>
            <a:r>
              <a:rPr lang="en-IN" sz="2000" dirty="0">
                <a:latin typeface="Arial" panose="020B0604020202020204" pitchFamily="34" charset="0"/>
                <a:cs typeface="Arial" panose="020B0604020202020204" pitchFamily="34" charset="0"/>
              </a:rPr>
              <a:t>Annual, renewable insurance cover for Death / Permanent Disability arising from accident. One Policy for One applicant through any one bank account. </a:t>
            </a:r>
          </a:p>
          <a:p>
            <a:pPr algn="just"/>
            <a:r>
              <a:rPr lang="en-IN" sz="2000" dirty="0" err="1">
                <a:latin typeface="Arial" panose="020B0604020202020204" pitchFamily="34" charset="0"/>
                <a:cs typeface="Arial" panose="020B0604020202020204" pitchFamily="34" charset="0"/>
              </a:rPr>
              <a:t>Rs</a:t>
            </a:r>
            <a:r>
              <a:rPr lang="en-GB" sz="2000" dirty="0">
                <a:latin typeface="Arial" panose="020B0604020202020204" pitchFamily="34" charset="0"/>
                <a:cs typeface="Arial" panose="020B0604020202020204" pitchFamily="34" charset="0"/>
              </a:rPr>
              <a:t>. Two Lakh payable on Death or Permanent Total Disability and      </a:t>
            </a:r>
            <a:r>
              <a:rPr lang="en-GB" sz="2000" dirty="0" err="1">
                <a:latin typeface="Arial" panose="020B0604020202020204" pitchFamily="34" charset="0"/>
                <a:cs typeface="Arial" panose="020B0604020202020204" pitchFamily="34" charset="0"/>
              </a:rPr>
              <a:t>Rs</a:t>
            </a:r>
            <a:r>
              <a:rPr lang="en-GB" sz="2000" dirty="0">
                <a:latin typeface="Arial" panose="020B0604020202020204" pitchFamily="34" charset="0"/>
                <a:cs typeface="Arial" panose="020B0604020202020204" pitchFamily="34" charset="0"/>
              </a:rPr>
              <a:t>. One Lakh on Permanent Partial Disability. </a:t>
            </a:r>
          </a:p>
          <a:p>
            <a:pPr algn="just"/>
            <a:r>
              <a:rPr lang="en-IN" sz="2000" dirty="0">
                <a:latin typeface="Arial" panose="020B0604020202020204" pitchFamily="34" charset="0"/>
                <a:cs typeface="Arial" panose="020B0604020202020204" pitchFamily="34" charset="0"/>
              </a:rPr>
              <a:t>Bank account holders between 18 to 70 years eligible to enrol.</a:t>
            </a:r>
          </a:p>
          <a:p>
            <a:pPr algn="just"/>
            <a:r>
              <a:rPr lang="en-IN" sz="2000" dirty="0">
                <a:latin typeface="Arial" panose="020B0604020202020204" pitchFamily="34" charset="0"/>
                <a:cs typeface="Arial" panose="020B0604020202020204" pitchFamily="34" charset="0"/>
              </a:rPr>
              <a:t>Annual premium Rs. 12.</a:t>
            </a:r>
          </a:p>
          <a:p>
            <a:pPr algn="just"/>
            <a:r>
              <a:rPr lang="en-IN" sz="2000" dirty="0">
                <a:latin typeface="Arial" panose="020B0604020202020204" pitchFamily="34" charset="0"/>
                <a:cs typeface="Arial" panose="020B0604020202020204" pitchFamily="34" charset="0"/>
              </a:rPr>
              <a:t>Cover period: 1</a:t>
            </a:r>
            <a:r>
              <a:rPr lang="en-IN" sz="2000" baseline="30000" dirty="0">
                <a:latin typeface="Arial" panose="020B0604020202020204" pitchFamily="34" charset="0"/>
                <a:cs typeface="Arial" panose="020B0604020202020204" pitchFamily="34" charset="0"/>
              </a:rPr>
              <a:t>st</a:t>
            </a:r>
            <a:r>
              <a:rPr lang="en-IN" sz="2000" dirty="0">
                <a:latin typeface="Arial" panose="020B0604020202020204" pitchFamily="34" charset="0"/>
                <a:cs typeface="Arial" panose="020B0604020202020204" pitchFamily="34" charset="0"/>
              </a:rPr>
              <a:t> June to 31</a:t>
            </a:r>
            <a:r>
              <a:rPr lang="en-IN" sz="2000" baseline="30000" dirty="0">
                <a:latin typeface="Arial" panose="020B0604020202020204" pitchFamily="34" charset="0"/>
                <a:cs typeface="Arial" panose="020B0604020202020204" pitchFamily="34" charset="0"/>
              </a:rPr>
              <a:t>st</a:t>
            </a:r>
            <a:r>
              <a:rPr lang="en-IN" sz="2000" dirty="0">
                <a:latin typeface="Arial" panose="020B0604020202020204" pitchFamily="34" charset="0"/>
                <a:cs typeface="Arial" panose="020B0604020202020204" pitchFamily="34" charset="0"/>
              </a:rPr>
              <a:t> May. </a:t>
            </a:r>
          </a:p>
          <a:p>
            <a:pPr algn="just"/>
            <a:r>
              <a:rPr lang="en-GB" sz="2000" dirty="0">
                <a:latin typeface="Arial" panose="020B0604020202020204" pitchFamily="34" charset="0"/>
                <a:cs typeface="Arial" panose="020B0604020202020204" pitchFamily="34" charset="0"/>
              </a:rPr>
              <a:t>Permanent Total Disability means total and irrecoverable loss of both eyes or loss of use of both hands or feet or loss of sight of one eye and loss of use of one hand or foot.</a:t>
            </a:r>
          </a:p>
          <a:p>
            <a:pPr algn="just"/>
            <a:r>
              <a:rPr lang="en-GB" sz="2000" dirty="0">
                <a:latin typeface="Arial" panose="020B0604020202020204" pitchFamily="34" charset="0"/>
                <a:cs typeface="Arial" panose="020B0604020202020204" pitchFamily="34" charset="0"/>
              </a:rPr>
              <a:t>Permanent Partial Disability means total and irrecoverable loss of sight of one eye or loss of use of one hand or foot.</a:t>
            </a:r>
            <a:endParaRPr lang="en-IN" sz="2000" dirty="0">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640"/>
            <a:ext cx="8610600" cy="801960"/>
          </a:xfrm>
        </p:spPr>
        <p:txBody>
          <a:bodyPr>
            <a:noAutofit/>
          </a:bodyPr>
          <a:lstStyle/>
          <a:p>
            <a:pPr algn="ctr"/>
            <a:r>
              <a:rPr lang="en-GB" sz="3600" dirty="0"/>
              <a:t>Key changes for implementation of schemes</a:t>
            </a:r>
            <a:endParaRPr lang="en-IN" sz="3600" dirty="0"/>
          </a:p>
        </p:txBody>
      </p:sp>
      <p:sp>
        <p:nvSpPr>
          <p:cNvPr id="3" name="Content Placeholder 2"/>
          <p:cNvSpPr>
            <a:spLocks noGrp="1"/>
          </p:cNvSpPr>
          <p:nvPr>
            <p:ph idx="1"/>
          </p:nvPr>
        </p:nvSpPr>
        <p:spPr>
          <a:xfrm>
            <a:off x="228600" y="1066800"/>
            <a:ext cx="8610600" cy="5242520"/>
          </a:xfrm>
        </p:spPr>
        <p:txBody>
          <a:bodyPr>
            <a:noAutofit/>
          </a:bodyPr>
          <a:lstStyle/>
          <a:p>
            <a:pPr algn="just"/>
            <a:r>
              <a:rPr lang="en-US" sz="2000" dirty="0">
                <a:latin typeface="Arial" pitchFamily="34" charset="0"/>
                <a:cs typeface="Arial" pitchFamily="34" charset="0"/>
              </a:rPr>
              <a:t>Enrolment and claim forms for PMJJBY and PMSBY have been modified to capture details of subscribers and their nominees to facilitate prompt claim payment. </a:t>
            </a:r>
          </a:p>
          <a:p>
            <a:pPr algn="just"/>
            <a:r>
              <a:rPr lang="en-US" sz="2000" dirty="0">
                <a:latin typeface="Arial" pitchFamily="34" charset="0"/>
                <a:cs typeface="Arial" pitchFamily="34" charset="0"/>
              </a:rPr>
              <a:t>Banks advised to forward scanned claim documents to partner insurer to a designated email id / portal of the insurer</a:t>
            </a:r>
          </a:p>
          <a:p>
            <a:pPr algn="just"/>
            <a:r>
              <a:rPr lang="en-US" sz="2000" dirty="0">
                <a:latin typeface="Arial" pitchFamily="34" charset="0"/>
                <a:cs typeface="Arial" pitchFamily="34" charset="0"/>
              </a:rPr>
              <a:t>Banks and insurers have been advised to settle claims within 14 days of receipt of claim-7days for bank and insurer each</a:t>
            </a:r>
          </a:p>
          <a:p>
            <a:pPr algn="just"/>
            <a:r>
              <a:rPr lang="en-US" sz="2000" dirty="0">
                <a:latin typeface="Arial" pitchFamily="34" charset="0"/>
                <a:cs typeface="Arial" pitchFamily="34" charset="0"/>
              </a:rPr>
              <a:t>Claims procedure and checklist for banks documented and circulated to all banks</a:t>
            </a:r>
          </a:p>
          <a:p>
            <a:pPr algn="just"/>
            <a:r>
              <a:rPr lang="en-US" sz="2000" dirty="0">
                <a:latin typeface="Arial" pitchFamily="34" charset="0"/>
                <a:cs typeface="Arial" pitchFamily="34" charset="0"/>
              </a:rPr>
              <a:t>Grace period of 30 days allowed up </a:t>
            </a:r>
            <a:r>
              <a:rPr lang="en-US" sz="2000">
                <a:latin typeface="Arial" pitchFamily="34" charset="0"/>
                <a:cs typeface="Arial" pitchFamily="34" charset="0"/>
              </a:rPr>
              <a:t>to 30.06.2021</a:t>
            </a:r>
            <a:r>
              <a:rPr lang="en-US" sz="2000" dirty="0">
                <a:latin typeface="Arial" pitchFamily="34" charset="0"/>
                <a:cs typeface="Arial" pitchFamily="34" charset="0"/>
              </a:rPr>
              <a:t>, for renewal of PMJJBY and PMSBY by those subscribers who did not have sufficient balance in their accounts as on 31.5.2021 for auto debit of relevant premium.</a:t>
            </a:r>
          </a:p>
          <a:p>
            <a:pPr algn="just"/>
            <a:r>
              <a:rPr lang="en-GB" sz="2000" dirty="0">
                <a:latin typeface="Arial" pitchFamily="34" charset="0"/>
                <a:cs typeface="Arial" pitchFamily="34" charset="0"/>
              </a:rPr>
              <a:t>Lien period under PMJJBY reduced from 45 days to 30 days with effect from 1</a:t>
            </a:r>
            <a:r>
              <a:rPr lang="en-GB" sz="2000" baseline="30000" dirty="0">
                <a:latin typeface="Arial" pitchFamily="34" charset="0"/>
                <a:cs typeface="Arial" pitchFamily="34" charset="0"/>
              </a:rPr>
              <a:t>st</a:t>
            </a:r>
            <a:r>
              <a:rPr lang="en-GB" sz="2000" dirty="0">
                <a:latin typeface="Arial" pitchFamily="34" charset="0"/>
                <a:cs typeface="Arial" pitchFamily="34" charset="0"/>
              </a:rPr>
              <a:t> June 2021</a:t>
            </a:r>
            <a:r>
              <a:rPr lang="en-US" sz="2000" dirty="0">
                <a:latin typeface="Arial" pitchFamily="34" charset="0"/>
                <a:cs typeface="Arial" pitchFamily="34" charset="0"/>
              </a:rPr>
              <a:t> </a:t>
            </a:r>
          </a:p>
          <a:p>
            <a:pPr algn="just"/>
            <a:endParaRPr lang="en-US" sz="2000" dirty="0">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a:p>
            <a:pPr marL="0" lvl="0" indent="0" algn="just">
              <a:buNone/>
            </a:pPr>
            <a:endParaRPr lang="en-GB" sz="2000" dirty="0">
              <a:latin typeface="Arial" panose="020B0604020202020204" pitchFamily="34" charset="0"/>
              <a:cs typeface="Arial" panose="020B0604020202020204" pitchFamily="34" charset="0"/>
            </a:endParaRPr>
          </a:p>
          <a:p>
            <a:pPr lvl="0" algn="just"/>
            <a:endParaRPr lang="en-GB" sz="2000" dirty="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864096"/>
          </a:xfrm>
        </p:spPr>
        <p:txBody>
          <a:bodyPr>
            <a:normAutofit/>
          </a:bodyPr>
          <a:lstStyle/>
          <a:p>
            <a:r>
              <a:rPr lang="en-US" dirty="0"/>
              <a:t>Contd.</a:t>
            </a:r>
          </a:p>
        </p:txBody>
      </p:sp>
      <p:sp>
        <p:nvSpPr>
          <p:cNvPr id="3" name="Content Placeholder 2"/>
          <p:cNvSpPr>
            <a:spLocks noGrp="1"/>
          </p:cNvSpPr>
          <p:nvPr>
            <p:ph idx="1"/>
          </p:nvPr>
        </p:nvSpPr>
        <p:spPr>
          <a:xfrm>
            <a:off x="457200" y="1196752"/>
            <a:ext cx="8229600" cy="5127848"/>
          </a:xfrm>
        </p:spPr>
        <p:txBody>
          <a:bodyPr>
            <a:normAutofit fontScale="70000" lnSpcReduction="20000"/>
          </a:bodyPr>
          <a:lstStyle/>
          <a:p>
            <a:r>
              <a:rPr lang="en-US" sz="2900" dirty="0">
                <a:latin typeface="Arial" pitchFamily="34" charset="0"/>
                <a:cs typeface="Arial" pitchFamily="34" charset="0"/>
              </a:rPr>
              <a:t>Intermediary commission increased from Rs 11/- per subscriber to Rs 30/- per subscriber under PMJJBY to encourage intermediaries to </a:t>
            </a:r>
            <a:r>
              <a:rPr lang="en-US" sz="2900" dirty="0" err="1">
                <a:latin typeface="Arial" pitchFamily="34" charset="0"/>
                <a:cs typeface="Arial" pitchFamily="34" charset="0"/>
              </a:rPr>
              <a:t>enrol</a:t>
            </a:r>
            <a:r>
              <a:rPr lang="en-US" sz="2900" dirty="0">
                <a:latin typeface="Arial" pitchFamily="34" charset="0"/>
                <a:cs typeface="Arial" pitchFamily="34" charset="0"/>
              </a:rPr>
              <a:t> maximum no. of subscribers</a:t>
            </a:r>
          </a:p>
          <a:p>
            <a:pPr lvl="0"/>
            <a:r>
              <a:rPr lang="en-GB" sz="2900" dirty="0">
                <a:latin typeface="Arial" pitchFamily="34" charset="0"/>
                <a:cs typeface="Arial" pitchFamily="34" charset="0"/>
              </a:rPr>
              <a:t>Banks and insurers to accept alternate proofs of death as specified in the claims procedure.</a:t>
            </a:r>
          </a:p>
          <a:p>
            <a:pPr lvl="0" algn="just"/>
            <a:r>
              <a:rPr lang="en-GB" sz="2900" dirty="0">
                <a:latin typeface="Arial" pitchFamily="34" charset="0"/>
                <a:cs typeface="Arial" pitchFamily="34" charset="0"/>
              </a:rPr>
              <a:t>Format for certificate of death to be issued by District Magistrate and other authorised Executive Magistrates circulated to banks and insurers</a:t>
            </a:r>
          </a:p>
          <a:p>
            <a:pPr algn="just"/>
            <a:r>
              <a:rPr lang="en-GB" sz="2900" dirty="0">
                <a:latin typeface="Arial" pitchFamily="34" charset="0"/>
                <a:cs typeface="Arial" pitchFamily="34" charset="0"/>
              </a:rPr>
              <a:t>As a proactive measure, bank / post office to inform nominees of insured deceased accountholders by detecting the same from its Core Banking Solution (CBS) and auto-generating communication addressed to the nominee in English and the regional language.</a:t>
            </a:r>
            <a:endParaRPr lang="en-US" sz="2900" dirty="0">
              <a:latin typeface="Arial" pitchFamily="34" charset="0"/>
              <a:cs typeface="Arial" pitchFamily="34" charset="0"/>
            </a:endParaRPr>
          </a:p>
          <a:p>
            <a:pPr lvl="0" algn="just"/>
            <a:r>
              <a:rPr lang="en-GB" sz="2900" dirty="0">
                <a:latin typeface="Arial" pitchFamily="34" charset="0"/>
                <a:cs typeface="Arial" pitchFamily="34" charset="0"/>
              </a:rPr>
              <a:t>Public sector banks with lead bank responsibilities for bringing the above to the notice of the relevant State and district authorities and implementing banks, through the State / Union Territory Level Bankers Committee (SLBC/UTLBC) and District Level Review Committee (DLRC) mechanisms.</a:t>
            </a:r>
            <a:endParaRPr lang="en-US" sz="2900" dirty="0">
              <a:latin typeface="Arial" pitchFamily="34" charset="0"/>
              <a:cs typeface="Arial" pitchFamily="34" charset="0"/>
            </a:endParaRP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873</TotalTime>
  <Words>599</Words>
  <Application>Microsoft Office PowerPoint</Application>
  <PresentationFormat>On-screen Show (4:3)</PresentationFormat>
  <Paragraphs>34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Flow</vt:lpstr>
      <vt:lpstr>JAN DHAN TO JAN SURAKSHA</vt:lpstr>
      <vt:lpstr>PMJJBY Features</vt:lpstr>
      <vt:lpstr>PMSBY Features</vt:lpstr>
      <vt:lpstr>Key changes for implementation of schemes</vt:lpstr>
      <vt:lpstr>Contd.</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Pradhan Mantri Jeevan Jyoti Bima Yojana (PMJJBY)</dc:title>
  <dc:creator>user</dc:creator>
  <cp:lastModifiedBy>Unknown User</cp:lastModifiedBy>
  <cp:revision>174</cp:revision>
  <cp:lastPrinted>2017-11-24T08:32:07Z</cp:lastPrinted>
  <dcterms:created xsi:type="dcterms:W3CDTF">2015-06-08T10:42:12Z</dcterms:created>
  <dcterms:modified xsi:type="dcterms:W3CDTF">2021-07-05T09:36:51Z</dcterms:modified>
</cp:coreProperties>
</file>